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74" r:id="rId2"/>
    <p:sldId id="275" r:id="rId3"/>
    <p:sldId id="276" r:id="rId4"/>
    <p:sldId id="277" r:id="rId5"/>
    <p:sldId id="278" r:id="rId6"/>
    <p:sldId id="279" r:id="rId7"/>
    <p:sldId id="280" r:id="rId8"/>
    <p:sldId id="281" r:id="rId9"/>
    <p:sldId id="282" r:id="rId10"/>
    <p:sldId id="283"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showGuides="1">
      <p:cViewPr varScale="1">
        <p:scale>
          <a:sx n="75" d="100"/>
          <a:sy n="75" d="100"/>
        </p:scale>
        <p:origin x="-1014" y="-84"/>
      </p:cViewPr>
      <p:guideLst>
        <p:guide orient="horz" pos="2160"/>
        <p:guide pos="2880"/>
      </p:guideLst>
    </p:cSldViewPr>
  </p:slideViewPr>
  <p:outlineViewPr>
    <p:cViewPr>
      <p:scale>
        <a:sx n="33" d="100"/>
        <a:sy n="33" d="100"/>
      </p:scale>
      <p:origin x="0" y="1088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BED90-95AD-4745-BC17-D67C836F4F39}" type="datetimeFigureOut">
              <a:rPr lang="en-US" smtClean="0"/>
              <a:pPr/>
              <a:t>5/6/2009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1CD48-BF40-4A9D-8B34-4930DA6648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EE7B3-8FA3-41A7-8902-F24531AE3268}" type="slidenum">
              <a:rPr lang="en-US"/>
              <a:pPr/>
              <a:t>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We can talk a little bit about what is meant by “teamwork” later…</a:t>
            </a:r>
          </a:p>
          <a:p>
            <a:endParaRPr lang="en-US"/>
          </a:p>
          <a:p>
            <a:r>
              <a:rPr lang="en-US"/>
              <a:t>Emphasis on the MANY NEEDS of the hospital to do all three of those things (monitor, synth, interpret)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4B3A4-56C0-4BF7-A701-D2F17D66B7EE}" type="slidenum">
              <a:rPr lang="en-US"/>
              <a:pPr/>
              <a:t>2</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Video as data clearly the most important of the experiments, so, </a:t>
            </a:r>
          </a:p>
          <a:p>
            <a:r>
              <a:rPr lang="en-US"/>
              <a:t>So we have two “workspaces” or videos-as-data…the surgery in microscope, and the video images of instrument data and images of the OR (and audio)</a:t>
            </a:r>
          </a:p>
          <a:p>
            <a:r>
              <a:rPr lang="en-US"/>
              <a:t>So these multiple workspaces are used in different ways by different professions:</a:t>
            </a:r>
          </a:p>
          <a:p>
            <a:endParaRPr lang="en-US"/>
          </a:p>
          <a:p>
            <a:r>
              <a:rPr lang="en-US"/>
              <a:t>Images can coordinate fast paced exchanges of insturmesnts, serve as means of maintainting focus, helps find correct interpretation, educates others</a:t>
            </a:r>
          </a:p>
          <a:p>
            <a:endParaRPr lang="en-US"/>
          </a:p>
          <a:p>
            <a:r>
              <a:rPr lang="en-US"/>
              <a:t>This allows the people to work independently, btu collaboratively, which is a very new take on what interpersona or collaborativel communication is made of… it is HIGHLY collaborative, but not interpersonal…individuals do their tasks, anticipate the needs of others, but the interaction is different.  This finding calls into wuestion our norms of “sociality” or social engagement within collaborative tasks. </a:t>
            </a:r>
          </a:p>
          <a:p>
            <a:r>
              <a:rPr lang="en-US"/>
              <a:t>Process = collection of parts?? More than that??</a:t>
            </a:r>
          </a:p>
          <a:p>
            <a:r>
              <a:rPr lang="en-US"/>
              <a:t>It can become the topic of discussion and interaction--teaching, etc</a:t>
            </a:r>
          </a:p>
          <a:p>
            <a:endParaRPr lang="en-US"/>
          </a:p>
          <a:p>
            <a:r>
              <a:rPr lang="en-US"/>
              <a:t>Also calls into question of remoteness and colocation…the surgery is always remote (except for surgeon), so it’s the location of the </a:t>
            </a:r>
            <a:r>
              <a:rPr lang="en-US" b="1"/>
              <a:t>environment</a:t>
            </a:r>
            <a:r>
              <a:rPr lang="en-US"/>
              <a:t>, not the people that is important.  does this mean that the bike repair in kraut is always remote for the helper, and the enviro was VERY remote b.c of weird headgear…how might that affect his theories about his findings.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26828-8AE0-459B-BA41-F2F33310B9A2}" type="slidenum">
              <a:rPr lang="en-US"/>
              <a:pPr/>
              <a:t>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sz="900"/>
              <a:t>Active engagement  in edu must go beyond telling htem or simply replaying surgeries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77B8D-78B1-4F6D-9025-369A55EB5A9A}" type="slidenum">
              <a:rPr lang="en-US"/>
              <a:pPr/>
              <a:t>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All collaborative tasks focus on these 3 functions (Iding, describing, confirming)</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90DFA-DF7F-449F-A8A0-D713C1EECDB3}" type="slidenum">
              <a:rPr lang="en-US"/>
              <a:pPr/>
              <a:t>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The two ways we can coordinate our actions to become collaboration are sit awareness and common grounding (a theory we’ve become well accostomed to now)</a:t>
            </a:r>
          </a:p>
          <a:p>
            <a:r>
              <a:rPr lang="en-US"/>
              <a:t>After def: ie the state of an object, the actors engagement with the object, the actions taken involving the object, and the way those actions change the object and the actor.  </a:t>
            </a:r>
          </a:p>
          <a:p>
            <a:endParaRPr lang="en-US"/>
          </a:p>
          <a:p>
            <a:r>
              <a:rPr lang="en-US"/>
              <a:t>Group--learn same lang</a:t>
            </a:r>
          </a:p>
          <a:p>
            <a:r>
              <a:rPr lang="en-US"/>
              <a:t>Ling co--hear same lang in context, so learn</a:t>
            </a:r>
          </a:p>
          <a:p>
            <a:r>
              <a:rPr lang="en-US"/>
              <a:t>Physical--see same events, some degree of back and forth possible between these last two</a:t>
            </a:r>
          </a:p>
          <a:p>
            <a:endParaRPr lang="en-US"/>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97C98-587C-4537-B046-26202134FDE5}" type="slidenum">
              <a:rPr lang="en-US"/>
              <a:pPr/>
              <a:t>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So there were two experiments involving putting a bike together with the help of a remote instructor.  The helper could see the hands of the worker via a headcam, so space of environment is a special issue.  Also, the worker couldn’t see the helper at all.  </a:t>
            </a:r>
          </a:p>
          <a:p>
            <a:r>
              <a:rPr lang="en-US"/>
              <a:t>The first was audio vs. video help, and they measured task completion, and conversation about the bike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02FA5-2F4B-4852-A457-E09DB36931FE}" type="slidenum">
              <a:rPr lang="en-US"/>
              <a:pPr/>
              <a:t>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t>The second experiemnt, they modified a little…this one had audio v video v sidebyside, same environmental conditions, but it measured slightly different things too.  </a:t>
            </a:r>
          </a:p>
          <a:p>
            <a:r>
              <a:rPr lang="en-US"/>
              <a:t>For  performing the task, they again used tasks ot mean speed of repair</a:t>
            </a:r>
          </a:p>
          <a:p>
            <a:r>
              <a:rPr lang="en-US"/>
              <a:t>For grounding, there were fewer a</a:t>
            </a:r>
          </a:p>
          <a:p>
            <a:r>
              <a:rPr lang="en-US"/>
              <a:t>For deixis, that means opinting gesutres</a:t>
            </a:r>
          </a:p>
          <a:p>
            <a:r>
              <a:rPr lang="en-US"/>
              <a:t>Sooo co presence is best, biggest benefit being the extensive shared environment (raises question of is the visual space the same as a co-present space? Can it be?) and also raises questions about how we think about space, and its relation to context that may not be visual (since the “space” at hand supplied by the headcam wasn’t a very good model for giving the necessary contextual space.)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FB8C85E-8C81-48B2-8C94-89B458C7E5E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B8C85E-8C81-48B2-8C94-89B458C7E5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B8C85E-8C81-48B2-8C94-89B458C7E5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B8C85E-8C81-48B2-8C94-89B458C7E5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B8C85E-8C81-48B2-8C94-89B458C7E5E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FB8C85E-8C81-48B2-8C94-89B458C7E5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FB8C85E-8C81-48B2-8C94-89B458C7E5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FB8C85E-8C81-48B2-8C94-89B458C7E5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FB8C85E-8C81-48B2-8C94-89B458C7E5E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FB8C85E-8C81-48B2-8C94-89B458C7E5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97A8BBD-A393-4F7A-9BF8-12EFACA2DFD9}" type="datetimeFigureOut">
              <a:rPr lang="en-US" smtClean="0"/>
              <a:pPr/>
              <a:t>5/6/2009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FB8C85E-8C81-48B2-8C94-89B458C7E5E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97A8BBD-A393-4F7A-9BF8-12EFACA2DFD9}" type="datetimeFigureOut">
              <a:rPr lang="en-US" smtClean="0"/>
              <a:pPr/>
              <a:t>5/6/2009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FB8C85E-8C81-48B2-8C94-89B458C7E5E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research.ibm.com/SocialComputing/babble.ht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esearch.ibm.com/SocialComputing/babble.ht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sz="2400"/>
              <a:t>Video as Data: Technical and Social Aspects of a Collaborative Multimedia Application</a:t>
            </a:r>
            <a:br>
              <a:rPr lang="en-US" sz="2400"/>
            </a:br>
            <a:r>
              <a:rPr lang="en-US" sz="2400"/>
              <a:t>(Nardi, Kuchinsky, Whittaker, Leichner, Schwarz, 1996)</a:t>
            </a:r>
            <a:endParaRPr lang="en-US"/>
          </a:p>
        </p:txBody>
      </p:sp>
      <p:sp>
        <p:nvSpPr>
          <p:cNvPr id="11267" name="Rectangle 3"/>
          <p:cNvSpPr>
            <a:spLocks noGrp="1" noChangeArrowheads="1"/>
          </p:cNvSpPr>
          <p:nvPr>
            <p:ph type="body" idx="1"/>
          </p:nvPr>
        </p:nvSpPr>
        <p:spPr/>
        <p:txBody>
          <a:bodyPr/>
          <a:lstStyle/>
          <a:p>
            <a:pPr>
              <a:lnSpc>
                <a:spcPct val="90000"/>
              </a:lnSpc>
            </a:pPr>
            <a:r>
              <a:rPr lang="en-US" sz="2000"/>
              <a:t>Focuses on the ways that video can aid in teamwork (in a neurosurgery environment)</a:t>
            </a:r>
            <a:endParaRPr lang="en-US" sz="2400"/>
          </a:p>
          <a:p>
            <a:pPr>
              <a:lnSpc>
                <a:spcPct val="90000"/>
              </a:lnSpc>
            </a:pPr>
            <a:r>
              <a:rPr lang="en-US" sz="2000"/>
              <a:t>Beyond simply talking to one another, video enables analysis and problem solving.</a:t>
            </a:r>
          </a:p>
          <a:p>
            <a:pPr lvl="1">
              <a:lnSpc>
                <a:spcPct val="90000"/>
              </a:lnSpc>
            </a:pPr>
            <a:r>
              <a:rPr lang="en-US" sz="1800"/>
              <a:t>Must respond to needs of many positions in the hospital, and be able to allow people not only to monitor, but synthesize and interpret info.</a:t>
            </a:r>
          </a:p>
          <a:p>
            <a:pPr>
              <a:lnSpc>
                <a:spcPct val="90000"/>
              </a:lnSpc>
            </a:pPr>
            <a:r>
              <a:rPr lang="en-US" sz="2000"/>
              <a:t>Key issues</a:t>
            </a:r>
            <a:r>
              <a:rPr lang="en-US" sz="2400"/>
              <a:t>: </a:t>
            </a:r>
          </a:p>
          <a:p>
            <a:pPr lvl="1">
              <a:lnSpc>
                <a:spcPct val="90000"/>
              </a:lnSpc>
            </a:pPr>
            <a:r>
              <a:rPr lang="en-US" sz="1800"/>
              <a:t>Video as data as opposed to talking heads</a:t>
            </a:r>
          </a:p>
          <a:p>
            <a:pPr lvl="1">
              <a:lnSpc>
                <a:spcPct val="90000"/>
              </a:lnSpc>
            </a:pPr>
            <a:r>
              <a:rPr lang="en-US" sz="1800"/>
              <a:t>New ways to make video a richer medium</a:t>
            </a:r>
          </a:p>
          <a:p>
            <a:pPr lvl="1">
              <a:lnSpc>
                <a:spcPct val="90000"/>
              </a:lnSpc>
            </a:pPr>
            <a:r>
              <a:rPr lang="en-US" sz="1800"/>
              <a:t>Uses for audio and visual channels</a:t>
            </a:r>
          </a:p>
          <a:p>
            <a:pPr lvl="1">
              <a:lnSpc>
                <a:spcPct val="90000"/>
              </a:lnSpc>
            </a:pPr>
            <a:r>
              <a:rPr lang="en-US" sz="1800"/>
              <a:t>Privacy problems</a:t>
            </a:r>
          </a:p>
          <a:p>
            <a:pPr lvl="1">
              <a:lnSpc>
                <a:spcPct val="90000"/>
              </a:lnSpc>
            </a:pPr>
            <a:endParaRPr lang="en-US" sz="2000"/>
          </a:p>
          <a:p>
            <a:pPr lvl="1">
              <a:lnSpc>
                <a:spcPct val="90000"/>
              </a:lnSpc>
            </a:pPr>
            <a:endParaRPr lang="en-US"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a:t>Gutwin</a:t>
            </a:r>
            <a:r>
              <a:rPr lang="en-US" sz="1600" b="1" dirty="0"/>
              <a:t>, C., and Greenberg S. </a:t>
            </a:r>
            <a:r>
              <a:rPr lang="en-US" sz="1600" dirty="0"/>
              <a:t>(2001) A Descriptive Framework of Workspace Awareness for Real-Time Groupware. </a:t>
            </a:r>
            <a:r>
              <a:rPr lang="en-US" sz="1600" i="1" dirty="0"/>
              <a:t>Computer Supported Cooperative Work,</a:t>
            </a:r>
            <a:r>
              <a:rPr lang="en-US" sz="1600" dirty="0"/>
              <a:t> </a:t>
            </a:r>
            <a:r>
              <a:rPr lang="en-US" sz="1600" dirty="0" err="1"/>
              <a:t>Kluwer</a:t>
            </a:r>
            <a:r>
              <a:rPr lang="en-US" sz="1600" dirty="0"/>
              <a:t> Academic Press.</a:t>
            </a:r>
          </a:p>
        </p:txBody>
      </p:sp>
      <p:sp>
        <p:nvSpPr>
          <p:cNvPr id="5" name="TextBox 4"/>
          <p:cNvSpPr txBox="1"/>
          <p:nvPr/>
        </p:nvSpPr>
        <p:spPr>
          <a:xfrm>
            <a:off x="1371600" y="1066800"/>
            <a:ext cx="7010400" cy="400110"/>
          </a:xfrm>
          <a:prstGeom prst="rect">
            <a:avLst/>
          </a:prstGeom>
          <a:noFill/>
        </p:spPr>
        <p:txBody>
          <a:bodyPr wrap="square" rtlCol="0">
            <a:spAutoFit/>
          </a:bodyPr>
          <a:lstStyle/>
          <a:p>
            <a:r>
              <a:rPr lang="en-US" sz="2000" b="1" dirty="0" smtClean="0"/>
              <a:t>Framework Part 1: Elements of </a:t>
            </a:r>
            <a:r>
              <a:rPr lang="en-US" sz="2000" b="1" dirty="0" smtClean="0"/>
              <a:t>W.A. Knowledge </a:t>
            </a:r>
            <a:endParaRPr lang="en-US" sz="2000" b="1" dirty="0" smtClean="0"/>
          </a:p>
        </p:txBody>
      </p:sp>
      <p:pic>
        <p:nvPicPr>
          <p:cNvPr id="1026" name="Picture 2"/>
          <p:cNvPicPr>
            <a:picLocks noChangeAspect="1" noChangeArrowheads="1"/>
          </p:cNvPicPr>
          <p:nvPr/>
        </p:nvPicPr>
        <p:blipFill>
          <a:blip r:embed="rId2" cstate="print"/>
          <a:srcRect/>
          <a:stretch>
            <a:fillRect/>
          </a:stretch>
        </p:blipFill>
        <p:spPr bwMode="auto">
          <a:xfrm>
            <a:off x="1905000" y="4343400"/>
            <a:ext cx="5819862"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938627" y="1447800"/>
            <a:ext cx="5828809"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a:t>Gutwin</a:t>
            </a:r>
            <a:r>
              <a:rPr lang="en-US" sz="1600" b="1" dirty="0"/>
              <a:t>, C., and Greenberg S. </a:t>
            </a:r>
            <a:r>
              <a:rPr lang="en-US" sz="1600" dirty="0"/>
              <a:t>(2001) A Descriptive Framework of Workspace Awareness for Real-Time Groupware. </a:t>
            </a:r>
            <a:r>
              <a:rPr lang="en-US" sz="1600" i="1" dirty="0"/>
              <a:t>Computer Supported Cooperative Work,</a:t>
            </a:r>
            <a:r>
              <a:rPr lang="en-US" sz="1600" dirty="0"/>
              <a:t> </a:t>
            </a:r>
            <a:r>
              <a:rPr lang="en-US" sz="1600" dirty="0" err="1"/>
              <a:t>Kluwer</a:t>
            </a:r>
            <a:r>
              <a:rPr lang="en-US" sz="1600" dirty="0"/>
              <a:t> Academic Press.</a:t>
            </a:r>
          </a:p>
        </p:txBody>
      </p:sp>
      <p:sp>
        <p:nvSpPr>
          <p:cNvPr id="5" name="TextBox 4"/>
          <p:cNvSpPr txBox="1"/>
          <p:nvPr/>
        </p:nvSpPr>
        <p:spPr>
          <a:xfrm>
            <a:off x="1371600" y="1066800"/>
            <a:ext cx="7010400" cy="4093428"/>
          </a:xfrm>
          <a:prstGeom prst="rect">
            <a:avLst/>
          </a:prstGeom>
          <a:noFill/>
        </p:spPr>
        <p:txBody>
          <a:bodyPr wrap="square" rtlCol="0">
            <a:spAutoFit/>
          </a:bodyPr>
          <a:lstStyle/>
          <a:p>
            <a:r>
              <a:rPr lang="en-US" sz="2000" b="1" dirty="0" smtClean="0"/>
              <a:t>Framework Part 2: Mechanisms to Maintain W.A.</a:t>
            </a:r>
          </a:p>
          <a:p>
            <a:endParaRPr lang="en-US" sz="2000" b="1" dirty="0"/>
          </a:p>
          <a:p>
            <a:endParaRPr lang="en-US" sz="2000" dirty="0" smtClean="0"/>
          </a:p>
          <a:p>
            <a:r>
              <a:rPr lang="en-US" sz="2000" dirty="0" smtClean="0"/>
              <a:t>Consequential Communication</a:t>
            </a:r>
          </a:p>
          <a:p>
            <a:pPr lvl="1">
              <a:buFont typeface="Arial" pitchFamily="34" charset="0"/>
              <a:buChar char="•"/>
            </a:pPr>
            <a:r>
              <a:rPr lang="en-US" sz="2000" dirty="0" smtClean="0"/>
              <a:t>Passive results of other people’s bodily actions</a:t>
            </a:r>
          </a:p>
          <a:p>
            <a:endParaRPr lang="en-US" sz="2000" dirty="0"/>
          </a:p>
          <a:p>
            <a:r>
              <a:rPr lang="en-US" sz="2000" dirty="0" err="1" smtClean="0"/>
              <a:t>Feedthrough</a:t>
            </a:r>
            <a:endParaRPr lang="en-US" sz="2000" dirty="0" smtClean="0"/>
          </a:p>
          <a:p>
            <a:pPr lvl="1">
              <a:buFont typeface="Arial" pitchFamily="34" charset="0"/>
              <a:buChar char="•"/>
            </a:pPr>
            <a:r>
              <a:rPr lang="en-US" sz="2000" dirty="0" smtClean="0"/>
              <a:t>Intercepting feedback that others receive from the environment</a:t>
            </a:r>
          </a:p>
          <a:p>
            <a:pPr lvl="1">
              <a:buFont typeface="Arial" pitchFamily="34" charset="0"/>
              <a:buChar char="•"/>
            </a:pPr>
            <a:endParaRPr lang="en-US" sz="2000" dirty="0"/>
          </a:p>
          <a:p>
            <a:r>
              <a:rPr lang="en-US" sz="2000" dirty="0" smtClean="0"/>
              <a:t>Intentional Communication</a:t>
            </a:r>
          </a:p>
          <a:p>
            <a:pPr lvl="1">
              <a:buFont typeface="Arial" pitchFamily="34" charset="0"/>
              <a:buChar char="•"/>
            </a:pPr>
            <a:r>
              <a:rPr lang="en-US" sz="2000" dirty="0" smtClean="0"/>
              <a:t>Explicit conversation</a:t>
            </a:r>
          </a:p>
          <a:p>
            <a:pPr lvl="1">
              <a:buFont typeface="Arial" pitchFamily="34" charset="0"/>
              <a:buChar char="•"/>
            </a:pPr>
            <a:r>
              <a:rPr lang="en-US" sz="2000" dirty="0" smtClean="0"/>
              <a:t>Monitoring of others conversation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a:t>Gutwin</a:t>
            </a:r>
            <a:r>
              <a:rPr lang="en-US" sz="1600" b="1" dirty="0"/>
              <a:t>, C., and Greenberg S. </a:t>
            </a:r>
            <a:r>
              <a:rPr lang="en-US" sz="1600" dirty="0"/>
              <a:t>(2001) A Descriptive Framework of Workspace Awareness for Real-Time Groupware. </a:t>
            </a:r>
            <a:r>
              <a:rPr lang="en-US" sz="1600" i="1" dirty="0"/>
              <a:t>Computer Supported Cooperative Work,</a:t>
            </a:r>
            <a:r>
              <a:rPr lang="en-US" sz="1600" dirty="0"/>
              <a:t> </a:t>
            </a:r>
            <a:r>
              <a:rPr lang="en-US" sz="1600" dirty="0" err="1"/>
              <a:t>Kluwer</a:t>
            </a:r>
            <a:r>
              <a:rPr lang="en-US" sz="1600" dirty="0"/>
              <a:t> Academic Press.</a:t>
            </a:r>
          </a:p>
        </p:txBody>
      </p:sp>
      <p:sp>
        <p:nvSpPr>
          <p:cNvPr id="5" name="TextBox 4"/>
          <p:cNvSpPr txBox="1"/>
          <p:nvPr/>
        </p:nvSpPr>
        <p:spPr>
          <a:xfrm>
            <a:off x="1371600" y="1066800"/>
            <a:ext cx="7010400" cy="2246769"/>
          </a:xfrm>
          <a:prstGeom prst="rect">
            <a:avLst/>
          </a:prstGeom>
          <a:noFill/>
        </p:spPr>
        <p:txBody>
          <a:bodyPr wrap="square" rtlCol="0">
            <a:spAutoFit/>
          </a:bodyPr>
          <a:lstStyle/>
          <a:p>
            <a:r>
              <a:rPr lang="en-US" sz="2000" b="1" dirty="0" smtClean="0"/>
              <a:t>Framework Part 3: How W.A. is used in Collaboration</a:t>
            </a:r>
          </a:p>
          <a:p>
            <a:endParaRPr lang="en-US" sz="2000" b="1" dirty="0"/>
          </a:p>
          <a:p>
            <a:r>
              <a:rPr lang="en-US" sz="2000" dirty="0" smtClean="0"/>
              <a:t>Three Primary Benefits</a:t>
            </a:r>
          </a:p>
          <a:p>
            <a:pPr lvl="1">
              <a:buFont typeface="Arial" pitchFamily="34" charset="0"/>
              <a:buChar char="•"/>
            </a:pPr>
            <a:r>
              <a:rPr lang="en-US" sz="2000" dirty="0" smtClean="0"/>
              <a:t>Reduce Effort</a:t>
            </a:r>
          </a:p>
          <a:p>
            <a:pPr lvl="1">
              <a:buFont typeface="Arial" pitchFamily="34" charset="0"/>
              <a:buChar char="•"/>
            </a:pPr>
            <a:r>
              <a:rPr lang="en-US" sz="2000" dirty="0" smtClean="0"/>
              <a:t>Increase Efficiency</a:t>
            </a:r>
          </a:p>
          <a:p>
            <a:pPr lvl="1">
              <a:buFont typeface="Arial" pitchFamily="34" charset="0"/>
              <a:buChar char="•"/>
            </a:pPr>
            <a:r>
              <a:rPr lang="en-US" sz="2000" dirty="0" smtClean="0"/>
              <a:t>Reduce Errors</a:t>
            </a:r>
          </a:p>
          <a:p>
            <a:endParaRPr lang="en-US" sz="2000" dirty="0" smtClean="0"/>
          </a:p>
        </p:txBody>
      </p:sp>
      <p:pic>
        <p:nvPicPr>
          <p:cNvPr id="2050" name="Picture 2"/>
          <p:cNvPicPr>
            <a:picLocks noChangeAspect="1" noChangeArrowheads="1"/>
          </p:cNvPicPr>
          <p:nvPr/>
        </p:nvPicPr>
        <p:blipFill>
          <a:blip r:embed="rId2" cstate="print"/>
          <a:srcRect/>
          <a:stretch>
            <a:fillRect/>
          </a:stretch>
        </p:blipFill>
        <p:spPr bwMode="auto">
          <a:xfrm>
            <a:off x="1524000" y="3429000"/>
            <a:ext cx="6757987" cy="31368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a:t>Gutwin</a:t>
            </a:r>
            <a:r>
              <a:rPr lang="en-US" sz="1600" b="1" dirty="0"/>
              <a:t>, C., and Greenberg S. </a:t>
            </a:r>
            <a:r>
              <a:rPr lang="en-US" sz="1600" dirty="0"/>
              <a:t>(2001) A Descriptive Framework of Workspace Awareness for Real-Time Groupware. </a:t>
            </a:r>
            <a:r>
              <a:rPr lang="en-US" sz="1600" i="1" dirty="0"/>
              <a:t>Computer Supported Cooperative Work,</a:t>
            </a:r>
            <a:r>
              <a:rPr lang="en-US" sz="1600" dirty="0"/>
              <a:t> </a:t>
            </a:r>
            <a:r>
              <a:rPr lang="en-US" sz="1600" dirty="0" err="1"/>
              <a:t>Kluwer</a:t>
            </a:r>
            <a:r>
              <a:rPr lang="en-US" sz="1600" dirty="0"/>
              <a:t> Academic Press.</a:t>
            </a:r>
          </a:p>
        </p:txBody>
      </p:sp>
      <p:sp>
        <p:nvSpPr>
          <p:cNvPr id="5" name="TextBox 4"/>
          <p:cNvSpPr txBox="1"/>
          <p:nvPr/>
        </p:nvSpPr>
        <p:spPr>
          <a:xfrm>
            <a:off x="1371600" y="1066800"/>
            <a:ext cx="7010400" cy="2246769"/>
          </a:xfrm>
          <a:prstGeom prst="rect">
            <a:avLst/>
          </a:prstGeom>
          <a:noFill/>
        </p:spPr>
        <p:txBody>
          <a:bodyPr wrap="square" rtlCol="0">
            <a:spAutoFit/>
          </a:bodyPr>
          <a:lstStyle/>
          <a:p>
            <a:r>
              <a:rPr lang="en-US" sz="2000" b="1" dirty="0" smtClean="0"/>
              <a:t>Applications for Interface Design</a:t>
            </a:r>
          </a:p>
          <a:p>
            <a:endParaRPr lang="en-US" sz="2000" b="1" dirty="0"/>
          </a:p>
          <a:p>
            <a:pPr>
              <a:buFont typeface="Arial" pitchFamily="34" charset="0"/>
              <a:buChar char="•"/>
            </a:pPr>
            <a:r>
              <a:rPr lang="en-US" sz="2000" dirty="0" smtClean="0"/>
              <a:t>Posits that understanding of W.A. can inform interface design.</a:t>
            </a:r>
          </a:p>
          <a:p>
            <a:pPr lvl="1">
              <a:buFont typeface="Arial" pitchFamily="34" charset="0"/>
              <a:buChar char="•"/>
            </a:pPr>
            <a:r>
              <a:rPr lang="en-US" sz="2000" dirty="0" smtClean="0"/>
              <a:t>Situated Placement, Literal Presentation</a:t>
            </a:r>
          </a:p>
          <a:p>
            <a:pPr lvl="1">
              <a:buFont typeface="Arial" pitchFamily="34" charset="0"/>
              <a:buChar char="•"/>
            </a:pPr>
            <a:r>
              <a:rPr lang="en-US" sz="2000" dirty="0" smtClean="0"/>
              <a:t>Radar View</a:t>
            </a:r>
          </a:p>
          <a:p>
            <a:pPr lvl="1">
              <a:buFont typeface="Arial" pitchFamily="34" charset="0"/>
              <a:buChar char="•"/>
            </a:pPr>
            <a:endParaRPr lang="en-US" sz="2000" dirty="0" smtClean="0"/>
          </a:p>
        </p:txBody>
      </p:sp>
      <p:pic>
        <p:nvPicPr>
          <p:cNvPr id="3074" name="Picture 2"/>
          <p:cNvPicPr>
            <a:picLocks noChangeAspect="1" noChangeArrowheads="1"/>
          </p:cNvPicPr>
          <p:nvPr/>
        </p:nvPicPr>
        <p:blipFill>
          <a:blip r:embed="rId2" cstate="print"/>
          <a:srcRect/>
          <a:stretch>
            <a:fillRect/>
          </a:stretch>
        </p:blipFill>
        <p:spPr bwMode="auto">
          <a:xfrm>
            <a:off x="1524000" y="3200400"/>
            <a:ext cx="6700837" cy="35107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smtClean="0"/>
              <a:t>Ranjan</a:t>
            </a:r>
            <a:r>
              <a:rPr lang="en-US" sz="1600" b="1" dirty="0" smtClean="0"/>
              <a:t>, A., </a:t>
            </a:r>
            <a:r>
              <a:rPr lang="en-US" sz="1600" b="1" dirty="0" err="1" smtClean="0"/>
              <a:t>Birnholtz</a:t>
            </a:r>
            <a:r>
              <a:rPr lang="en-US" sz="1600" b="1" dirty="0" smtClean="0"/>
              <a:t>, J. P., &amp; </a:t>
            </a:r>
            <a:r>
              <a:rPr lang="en-US" sz="1600" b="1" dirty="0" err="1" smtClean="0"/>
              <a:t>Balakrishnan</a:t>
            </a:r>
            <a:r>
              <a:rPr lang="en-US" sz="1600" b="1" dirty="0" smtClean="0"/>
              <a:t>, R. </a:t>
            </a:r>
            <a:r>
              <a:rPr lang="en-US" sz="1600" dirty="0" smtClean="0"/>
              <a:t>(2007). Dynamic shared visual spaces: Experimenting with automatic camera control in a remote repair task</a:t>
            </a:r>
            <a:r>
              <a:rPr lang="en-US" sz="1600" i="1" dirty="0" smtClean="0"/>
              <a:t>. Proceedings of CHI 2007 (pp. 1177-1186). ACM Press.</a:t>
            </a:r>
          </a:p>
        </p:txBody>
      </p:sp>
      <p:sp>
        <p:nvSpPr>
          <p:cNvPr id="6" name="TextBox 5"/>
          <p:cNvSpPr txBox="1"/>
          <p:nvPr/>
        </p:nvSpPr>
        <p:spPr>
          <a:xfrm>
            <a:off x="1371600" y="1066800"/>
            <a:ext cx="7010400" cy="1754326"/>
          </a:xfrm>
          <a:prstGeom prst="rect">
            <a:avLst/>
          </a:prstGeom>
          <a:noFill/>
        </p:spPr>
        <p:txBody>
          <a:bodyPr wrap="square" rtlCol="0">
            <a:spAutoFit/>
          </a:bodyPr>
          <a:lstStyle/>
          <a:p>
            <a:r>
              <a:rPr lang="en-US" b="1" dirty="0" smtClean="0"/>
              <a:t>Overview:</a:t>
            </a:r>
            <a:endParaRPr lang="en-US" dirty="0" smtClean="0"/>
          </a:p>
          <a:p>
            <a:pPr>
              <a:buFont typeface="Arial" pitchFamily="34" charset="0"/>
              <a:buChar char="•"/>
            </a:pPr>
            <a:r>
              <a:rPr lang="en-US" dirty="0" smtClean="0"/>
              <a:t> Recognizes Trade-off: Overview vs. Detail – Passive vs. Active</a:t>
            </a:r>
          </a:p>
          <a:p>
            <a:pPr>
              <a:buFont typeface="Arial" pitchFamily="34" charset="0"/>
              <a:buChar char="•"/>
            </a:pPr>
            <a:r>
              <a:rPr lang="en-US" dirty="0" smtClean="0"/>
              <a:t> Develop and Test the effects of an automatic camera control system in worker-helper Lego construction task</a:t>
            </a:r>
          </a:p>
          <a:p>
            <a:r>
              <a:rPr lang="en-US" dirty="0" smtClean="0"/>
              <a:t/>
            </a:r>
            <a:br>
              <a:rPr lang="en-US" dirty="0" smtClean="0"/>
            </a:b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2438400" y="2743200"/>
            <a:ext cx="4762500" cy="389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smtClean="0"/>
              <a:t>Ranjan</a:t>
            </a:r>
            <a:r>
              <a:rPr lang="en-US" sz="1600" b="1" dirty="0" smtClean="0"/>
              <a:t>, A., </a:t>
            </a:r>
            <a:r>
              <a:rPr lang="en-US" sz="1600" b="1" dirty="0" err="1" smtClean="0"/>
              <a:t>Birnholtz</a:t>
            </a:r>
            <a:r>
              <a:rPr lang="en-US" sz="1600" b="1" dirty="0" smtClean="0"/>
              <a:t>, J. P., &amp; </a:t>
            </a:r>
            <a:r>
              <a:rPr lang="en-US" sz="1600" b="1" dirty="0" err="1" smtClean="0"/>
              <a:t>Balakrishnan</a:t>
            </a:r>
            <a:r>
              <a:rPr lang="en-US" sz="1600" b="1" dirty="0" smtClean="0"/>
              <a:t>, R. </a:t>
            </a:r>
            <a:r>
              <a:rPr lang="en-US" sz="1600" dirty="0" smtClean="0"/>
              <a:t>(2007). Dynamic shared visual spaces: Experimenting with automatic camera control in a remote repair task</a:t>
            </a:r>
            <a:r>
              <a:rPr lang="en-US" sz="1600" i="1" dirty="0" smtClean="0"/>
              <a:t>. Proceedings of CHI 2007 (pp. 1177-1186). ACM Press.</a:t>
            </a:r>
          </a:p>
        </p:txBody>
      </p:sp>
      <p:sp>
        <p:nvSpPr>
          <p:cNvPr id="6" name="TextBox 5"/>
          <p:cNvSpPr txBox="1"/>
          <p:nvPr/>
        </p:nvSpPr>
        <p:spPr>
          <a:xfrm>
            <a:off x="1371600" y="1066800"/>
            <a:ext cx="7010400" cy="1200329"/>
          </a:xfrm>
          <a:prstGeom prst="rect">
            <a:avLst/>
          </a:prstGeom>
          <a:noFill/>
        </p:spPr>
        <p:txBody>
          <a:bodyPr wrap="square" rtlCol="0">
            <a:spAutoFit/>
          </a:bodyPr>
          <a:lstStyle/>
          <a:p>
            <a:r>
              <a:rPr lang="en-US" b="1" dirty="0" smtClean="0"/>
              <a:t>Study Design:</a:t>
            </a:r>
          </a:p>
          <a:p>
            <a:pPr lvl="1">
              <a:buFont typeface="Arial" pitchFamily="34" charset="0"/>
              <a:buChar char="•"/>
            </a:pPr>
            <a:endParaRPr lang="en-US" dirty="0" smtClean="0"/>
          </a:p>
          <a:p>
            <a:pPr lvl="1">
              <a:buFont typeface="Arial" pitchFamily="34" charset="0"/>
              <a:buChar char="•"/>
            </a:pPr>
            <a:r>
              <a:rPr lang="en-US" dirty="0" smtClean="0"/>
              <a:t>Camera</a:t>
            </a:r>
          </a:p>
          <a:p>
            <a:pPr lvl="2">
              <a:buFont typeface="Arial" pitchFamily="34" charset="0"/>
              <a:buChar char="•"/>
            </a:pPr>
            <a:r>
              <a:rPr lang="en-US" dirty="0" smtClean="0"/>
              <a:t>Static vs. Automatic</a:t>
            </a:r>
          </a:p>
        </p:txBody>
      </p:sp>
      <p:pic>
        <p:nvPicPr>
          <p:cNvPr id="5123" name="Picture 3"/>
          <p:cNvPicPr>
            <a:picLocks noChangeAspect="1" noChangeArrowheads="1"/>
          </p:cNvPicPr>
          <p:nvPr/>
        </p:nvPicPr>
        <p:blipFill>
          <a:blip r:embed="rId2" cstate="print"/>
          <a:srcRect/>
          <a:stretch>
            <a:fillRect/>
          </a:stretch>
        </p:blipFill>
        <p:spPr bwMode="auto">
          <a:xfrm>
            <a:off x="1600200" y="2743200"/>
            <a:ext cx="6595452" cy="3667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smtClean="0"/>
              <a:t>Ranjan</a:t>
            </a:r>
            <a:r>
              <a:rPr lang="en-US" sz="1600" b="1" dirty="0" smtClean="0"/>
              <a:t>, A., </a:t>
            </a:r>
            <a:r>
              <a:rPr lang="en-US" sz="1600" b="1" dirty="0" err="1" smtClean="0"/>
              <a:t>Birnholtz</a:t>
            </a:r>
            <a:r>
              <a:rPr lang="en-US" sz="1600" b="1" dirty="0" smtClean="0"/>
              <a:t>, J. P., &amp; </a:t>
            </a:r>
            <a:r>
              <a:rPr lang="en-US" sz="1600" b="1" dirty="0" err="1" smtClean="0"/>
              <a:t>Balakrishnan</a:t>
            </a:r>
            <a:r>
              <a:rPr lang="en-US" sz="1600" b="1" dirty="0" smtClean="0"/>
              <a:t>, R. </a:t>
            </a:r>
            <a:r>
              <a:rPr lang="en-US" sz="1600" dirty="0" smtClean="0"/>
              <a:t>(2007). Dynamic shared visual spaces: Experimenting with automatic camera control in a remote repair task</a:t>
            </a:r>
            <a:r>
              <a:rPr lang="en-US" sz="1600" i="1" dirty="0" smtClean="0"/>
              <a:t>. Proceedings of CHI 2007 (pp. 1177-1186). ACM Press.</a:t>
            </a:r>
          </a:p>
        </p:txBody>
      </p:sp>
      <p:sp>
        <p:nvSpPr>
          <p:cNvPr id="6" name="TextBox 5"/>
          <p:cNvSpPr txBox="1"/>
          <p:nvPr/>
        </p:nvSpPr>
        <p:spPr>
          <a:xfrm>
            <a:off x="1371600" y="1066800"/>
            <a:ext cx="7010400" cy="1200329"/>
          </a:xfrm>
          <a:prstGeom prst="rect">
            <a:avLst/>
          </a:prstGeom>
          <a:noFill/>
        </p:spPr>
        <p:txBody>
          <a:bodyPr wrap="square" rtlCol="0">
            <a:spAutoFit/>
          </a:bodyPr>
          <a:lstStyle/>
          <a:p>
            <a:r>
              <a:rPr lang="en-US" b="1" dirty="0" smtClean="0"/>
              <a:t>Study Design:</a:t>
            </a:r>
          </a:p>
          <a:p>
            <a:pPr lvl="1">
              <a:buFont typeface="Arial" pitchFamily="34" charset="0"/>
              <a:buChar char="•"/>
            </a:pPr>
            <a:endParaRPr lang="en-US" dirty="0" smtClean="0"/>
          </a:p>
          <a:p>
            <a:pPr lvl="1"/>
            <a:r>
              <a:rPr lang="en-US" dirty="0" smtClean="0"/>
              <a:t>Task Complexity</a:t>
            </a:r>
          </a:p>
          <a:p>
            <a:pPr lvl="2">
              <a:buFont typeface="Arial" pitchFamily="34" charset="0"/>
              <a:buChar char="•"/>
            </a:pPr>
            <a:r>
              <a:rPr lang="en-US" dirty="0" smtClean="0"/>
              <a:t>Low </a:t>
            </a:r>
            <a:r>
              <a:rPr lang="en-US" dirty="0" err="1" smtClean="0"/>
              <a:t>vs</a:t>
            </a:r>
            <a:r>
              <a:rPr lang="en-US" dirty="0" smtClean="0"/>
              <a:t> High</a:t>
            </a:r>
          </a:p>
        </p:txBody>
      </p:sp>
      <p:pic>
        <p:nvPicPr>
          <p:cNvPr id="6146" name="Picture 2"/>
          <p:cNvPicPr>
            <a:picLocks noChangeAspect="1" noChangeArrowheads="1"/>
          </p:cNvPicPr>
          <p:nvPr/>
        </p:nvPicPr>
        <p:blipFill>
          <a:blip r:embed="rId2" cstate="print"/>
          <a:srcRect/>
          <a:stretch>
            <a:fillRect/>
          </a:stretch>
        </p:blipFill>
        <p:spPr bwMode="auto">
          <a:xfrm>
            <a:off x="1600200" y="2743200"/>
            <a:ext cx="6629400" cy="35149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smtClean="0"/>
              <a:t>Ranjan</a:t>
            </a:r>
            <a:r>
              <a:rPr lang="en-US" sz="1600" b="1" dirty="0" smtClean="0"/>
              <a:t>, A., </a:t>
            </a:r>
            <a:r>
              <a:rPr lang="en-US" sz="1600" b="1" dirty="0" err="1" smtClean="0"/>
              <a:t>Birnholtz</a:t>
            </a:r>
            <a:r>
              <a:rPr lang="en-US" sz="1600" b="1" dirty="0" smtClean="0"/>
              <a:t>, J. P., &amp; </a:t>
            </a:r>
            <a:r>
              <a:rPr lang="en-US" sz="1600" b="1" dirty="0" err="1" smtClean="0"/>
              <a:t>Balakrishnan</a:t>
            </a:r>
            <a:r>
              <a:rPr lang="en-US" sz="1600" b="1" dirty="0" smtClean="0"/>
              <a:t>, R. </a:t>
            </a:r>
            <a:r>
              <a:rPr lang="en-US" sz="1600" dirty="0" smtClean="0"/>
              <a:t>(2007). Dynamic shared visual spaces: Experimenting with automatic camera control in a remote repair task</a:t>
            </a:r>
            <a:r>
              <a:rPr lang="en-US" sz="1600" i="1" dirty="0" smtClean="0"/>
              <a:t>. Proceedings of CHI 2007 (pp. 1177-1186). ACM Press.</a:t>
            </a:r>
          </a:p>
        </p:txBody>
      </p:sp>
      <p:sp>
        <p:nvSpPr>
          <p:cNvPr id="6" name="TextBox 5"/>
          <p:cNvSpPr txBox="1"/>
          <p:nvPr/>
        </p:nvSpPr>
        <p:spPr>
          <a:xfrm>
            <a:off x="1371600" y="1066800"/>
            <a:ext cx="7010400" cy="3970318"/>
          </a:xfrm>
          <a:prstGeom prst="rect">
            <a:avLst/>
          </a:prstGeom>
          <a:noFill/>
        </p:spPr>
        <p:txBody>
          <a:bodyPr wrap="square" rtlCol="0">
            <a:spAutoFit/>
          </a:bodyPr>
          <a:lstStyle/>
          <a:p>
            <a:r>
              <a:rPr lang="en-US" b="1" dirty="0" smtClean="0"/>
              <a:t>Hypotheses:</a:t>
            </a:r>
          </a:p>
          <a:p>
            <a:pPr lvl="1">
              <a:buFont typeface="Arial" pitchFamily="34" charset="0"/>
              <a:buChar char="•"/>
            </a:pPr>
            <a:endParaRPr lang="en-US" dirty="0" smtClean="0"/>
          </a:p>
          <a:p>
            <a:pPr lvl="1"/>
            <a:r>
              <a:rPr lang="en-US" dirty="0" smtClean="0"/>
              <a:t>Participants in the Automatic Condition will:</a:t>
            </a:r>
          </a:p>
          <a:p>
            <a:pPr lvl="1">
              <a:buFont typeface="Arial" pitchFamily="34" charset="0"/>
              <a:buChar char="•"/>
            </a:pPr>
            <a:r>
              <a:rPr lang="en-US" dirty="0" smtClean="0"/>
              <a:t> Work Faster </a:t>
            </a:r>
            <a:r>
              <a:rPr lang="en-US" dirty="0"/>
              <a:t>(H1) </a:t>
            </a:r>
            <a:endParaRPr lang="en-US" dirty="0" smtClean="0"/>
          </a:p>
          <a:p>
            <a:pPr lvl="1">
              <a:buFont typeface="Arial" pitchFamily="34" charset="0"/>
              <a:buChar char="•"/>
            </a:pPr>
            <a:r>
              <a:rPr lang="en-US" dirty="0"/>
              <a:t> </a:t>
            </a:r>
            <a:r>
              <a:rPr lang="en-US" dirty="0" smtClean="0"/>
              <a:t>Have Less </a:t>
            </a:r>
            <a:r>
              <a:rPr lang="en-US" dirty="0"/>
              <a:t>errors (</a:t>
            </a:r>
            <a:r>
              <a:rPr lang="en-US" dirty="0" smtClean="0"/>
              <a:t>H2)</a:t>
            </a:r>
          </a:p>
          <a:p>
            <a:pPr lvl="1">
              <a:buFont typeface="Arial" pitchFamily="34" charset="0"/>
              <a:buChar char="•"/>
            </a:pPr>
            <a:r>
              <a:rPr lang="en-US" dirty="0"/>
              <a:t> </a:t>
            </a:r>
            <a:r>
              <a:rPr lang="en-US" dirty="0" smtClean="0"/>
              <a:t>Receive greater </a:t>
            </a:r>
            <a:r>
              <a:rPr lang="en-US" dirty="0"/>
              <a:t>benefit for higher complexity (</a:t>
            </a:r>
            <a:r>
              <a:rPr lang="en-US" dirty="0" smtClean="0"/>
              <a:t>H3)</a:t>
            </a:r>
          </a:p>
          <a:p>
            <a:pPr lvl="1">
              <a:buFont typeface="Arial" pitchFamily="34" charset="0"/>
              <a:buChar char="•"/>
            </a:pPr>
            <a:r>
              <a:rPr lang="en-US" dirty="0"/>
              <a:t> </a:t>
            </a:r>
            <a:r>
              <a:rPr lang="en-US" dirty="0" smtClean="0"/>
              <a:t>Greater </a:t>
            </a:r>
            <a:r>
              <a:rPr lang="en-US" dirty="0"/>
              <a:t>Satisfaction (H4), </a:t>
            </a:r>
            <a:endParaRPr lang="en-US" dirty="0" smtClean="0"/>
          </a:p>
          <a:p>
            <a:pPr lvl="1">
              <a:buFont typeface="Arial" pitchFamily="34" charset="0"/>
              <a:buChar char="•"/>
            </a:pPr>
            <a:r>
              <a:rPr lang="en-US" dirty="0"/>
              <a:t> </a:t>
            </a:r>
            <a:r>
              <a:rPr lang="en-US" dirty="0" smtClean="0"/>
              <a:t>Value </a:t>
            </a:r>
            <a:r>
              <a:rPr lang="en-US" dirty="0"/>
              <a:t>detailed views over </a:t>
            </a:r>
            <a:r>
              <a:rPr lang="en-US" dirty="0" smtClean="0"/>
              <a:t>awareness of the partner </a:t>
            </a:r>
            <a:r>
              <a:rPr lang="en-US" dirty="0"/>
              <a:t>(H5</a:t>
            </a:r>
            <a:r>
              <a:rPr lang="en-US" dirty="0" smtClean="0"/>
              <a:t>)</a:t>
            </a:r>
          </a:p>
          <a:p>
            <a:pPr lvl="1">
              <a:buFont typeface="Arial" pitchFamily="34" charset="0"/>
              <a:buChar char="•"/>
            </a:pPr>
            <a:endParaRPr lang="en-US" dirty="0"/>
          </a:p>
          <a:p>
            <a:pPr lvl="1"/>
            <a:r>
              <a:rPr lang="en-US" dirty="0" smtClean="0"/>
              <a:t>Communication structure will:</a:t>
            </a:r>
          </a:p>
          <a:p>
            <a:pPr lvl="1">
              <a:buFont typeface="Arial" pitchFamily="34" charset="0"/>
              <a:buChar char="•"/>
            </a:pPr>
            <a:r>
              <a:rPr lang="en-US" dirty="0"/>
              <a:t> </a:t>
            </a:r>
            <a:r>
              <a:rPr lang="en-US" dirty="0" smtClean="0"/>
              <a:t>Have less direct interaction with the camera (H6)</a:t>
            </a:r>
          </a:p>
          <a:p>
            <a:pPr lvl="1">
              <a:buFont typeface="Arial" pitchFamily="34" charset="0"/>
              <a:buChar char="•"/>
            </a:pPr>
            <a:r>
              <a:rPr lang="en-US" dirty="0"/>
              <a:t> </a:t>
            </a:r>
            <a:r>
              <a:rPr lang="en-US" dirty="0" smtClean="0"/>
              <a:t>Differing use of Dominant/non-dominant hands in different conditions (H7)</a:t>
            </a:r>
            <a:endParaRPr lang="en-US" dirty="0"/>
          </a:p>
          <a:p>
            <a:pPr lvl="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smtClean="0"/>
              <a:t>Ranjan</a:t>
            </a:r>
            <a:r>
              <a:rPr lang="en-US" sz="1600" b="1" dirty="0" smtClean="0"/>
              <a:t>, A., </a:t>
            </a:r>
            <a:r>
              <a:rPr lang="en-US" sz="1600" b="1" dirty="0" err="1" smtClean="0"/>
              <a:t>Birnholtz</a:t>
            </a:r>
            <a:r>
              <a:rPr lang="en-US" sz="1600" b="1" dirty="0" smtClean="0"/>
              <a:t>, J. P., &amp; </a:t>
            </a:r>
            <a:r>
              <a:rPr lang="en-US" sz="1600" b="1" dirty="0" err="1" smtClean="0"/>
              <a:t>Balakrishnan</a:t>
            </a:r>
            <a:r>
              <a:rPr lang="en-US" sz="1600" b="1" dirty="0" smtClean="0"/>
              <a:t>, R. </a:t>
            </a:r>
            <a:r>
              <a:rPr lang="en-US" sz="1600" dirty="0" smtClean="0"/>
              <a:t>(2007). Dynamic shared visual spaces: Experimenting with automatic camera control in a remote repair task</a:t>
            </a:r>
            <a:r>
              <a:rPr lang="en-US" sz="1600" i="1" dirty="0" smtClean="0"/>
              <a:t>. Proceedings of CHI 2007 (pp. 1177-1186). ACM Press.</a:t>
            </a:r>
          </a:p>
        </p:txBody>
      </p:sp>
      <p:sp>
        <p:nvSpPr>
          <p:cNvPr id="6" name="TextBox 5"/>
          <p:cNvSpPr txBox="1"/>
          <p:nvPr/>
        </p:nvSpPr>
        <p:spPr>
          <a:xfrm>
            <a:off x="1371600" y="1066800"/>
            <a:ext cx="7010400" cy="923330"/>
          </a:xfrm>
          <a:prstGeom prst="rect">
            <a:avLst/>
          </a:prstGeom>
          <a:noFill/>
        </p:spPr>
        <p:txBody>
          <a:bodyPr wrap="square" rtlCol="0">
            <a:spAutoFit/>
          </a:bodyPr>
          <a:lstStyle/>
          <a:p>
            <a:r>
              <a:rPr lang="en-US" b="1" dirty="0" smtClean="0"/>
              <a:t>Findings:</a:t>
            </a:r>
          </a:p>
          <a:p>
            <a:pPr lvl="1">
              <a:buFont typeface="Arial" pitchFamily="34" charset="0"/>
              <a:buChar char="•"/>
            </a:pPr>
            <a:endParaRPr lang="en-US" dirty="0" smtClean="0"/>
          </a:p>
          <a:p>
            <a:pPr lvl="1"/>
            <a:endParaRPr lang="en-US" dirty="0" smtClean="0"/>
          </a:p>
        </p:txBody>
      </p:sp>
      <p:pic>
        <p:nvPicPr>
          <p:cNvPr id="5" name="Picture 4"/>
          <p:cNvPicPr/>
          <p:nvPr/>
        </p:nvPicPr>
        <p:blipFill>
          <a:blip r:embed="rId2" cstate="print"/>
          <a:srcRect/>
          <a:stretch>
            <a:fillRect/>
          </a:stretch>
        </p:blipFill>
        <p:spPr bwMode="auto">
          <a:xfrm>
            <a:off x="2057400" y="1543050"/>
            <a:ext cx="5291138" cy="3714750"/>
          </a:xfrm>
          <a:prstGeom prst="rect">
            <a:avLst/>
          </a:prstGeom>
          <a:noFill/>
          <a:ln w="9525">
            <a:noFill/>
            <a:miter lim="800000"/>
            <a:headEnd/>
            <a:tailEnd/>
          </a:ln>
        </p:spPr>
      </p:pic>
      <p:sp>
        <p:nvSpPr>
          <p:cNvPr id="7" name="TextBox 6"/>
          <p:cNvSpPr txBox="1"/>
          <p:nvPr/>
        </p:nvSpPr>
        <p:spPr>
          <a:xfrm>
            <a:off x="1447800" y="5562600"/>
            <a:ext cx="7010400" cy="1200329"/>
          </a:xfrm>
          <a:prstGeom prst="rect">
            <a:avLst/>
          </a:prstGeom>
          <a:noFill/>
        </p:spPr>
        <p:txBody>
          <a:bodyPr wrap="square" rtlCol="0">
            <a:spAutoFit/>
          </a:bodyPr>
          <a:lstStyle/>
          <a:p>
            <a:r>
              <a:rPr lang="en-US" b="1" dirty="0" smtClean="0"/>
              <a:t>No main effects for camera condition (fails H1)</a:t>
            </a:r>
          </a:p>
          <a:p>
            <a:endParaRPr lang="en-US" b="1" dirty="0" smtClean="0"/>
          </a:p>
          <a:p>
            <a:r>
              <a:rPr lang="en-US" b="1" dirty="0" smtClean="0"/>
              <a:t>Interaction found between task complexity and camera condition on completion time (supports H3)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smtClean="0"/>
              <a:t>Ranjan</a:t>
            </a:r>
            <a:r>
              <a:rPr lang="en-US" sz="1600" b="1" dirty="0" smtClean="0"/>
              <a:t>, A., </a:t>
            </a:r>
            <a:r>
              <a:rPr lang="en-US" sz="1600" b="1" dirty="0" err="1" smtClean="0"/>
              <a:t>Birnholtz</a:t>
            </a:r>
            <a:r>
              <a:rPr lang="en-US" sz="1600" b="1" dirty="0" smtClean="0"/>
              <a:t>, J. P., &amp; </a:t>
            </a:r>
            <a:r>
              <a:rPr lang="en-US" sz="1600" b="1" dirty="0" err="1" smtClean="0"/>
              <a:t>Balakrishnan</a:t>
            </a:r>
            <a:r>
              <a:rPr lang="en-US" sz="1600" b="1" dirty="0" smtClean="0"/>
              <a:t>, R. </a:t>
            </a:r>
            <a:r>
              <a:rPr lang="en-US" sz="1600" dirty="0" smtClean="0"/>
              <a:t>(2007). Dynamic shared visual spaces: Experimenting with automatic camera control in a remote repair task</a:t>
            </a:r>
            <a:r>
              <a:rPr lang="en-US" sz="1600" i="1" dirty="0" smtClean="0"/>
              <a:t>. Proceedings of CHI 2007 (pp. 1177-1186). ACM Press.</a:t>
            </a:r>
          </a:p>
        </p:txBody>
      </p:sp>
      <p:sp>
        <p:nvSpPr>
          <p:cNvPr id="6" name="TextBox 5"/>
          <p:cNvSpPr txBox="1"/>
          <p:nvPr/>
        </p:nvSpPr>
        <p:spPr>
          <a:xfrm>
            <a:off x="1371600" y="1066800"/>
            <a:ext cx="7010400" cy="5078313"/>
          </a:xfrm>
          <a:prstGeom prst="rect">
            <a:avLst/>
          </a:prstGeom>
          <a:noFill/>
        </p:spPr>
        <p:txBody>
          <a:bodyPr wrap="square" rtlCol="0">
            <a:spAutoFit/>
          </a:bodyPr>
          <a:lstStyle/>
          <a:p>
            <a:r>
              <a:rPr lang="en-US" b="1" dirty="0" smtClean="0"/>
              <a:t>Findings:</a:t>
            </a:r>
          </a:p>
          <a:p>
            <a:endParaRPr lang="en-US" b="1" dirty="0"/>
          </a:p>
          <a:p>
            <a:r>
              <a:rPr lang="en-US" dirty="0" smtClean="0"/>
              <a:t>Errors:</a:t>
            </a:r>
          </a:p>
          <a:p>
            <a:pPr lvl="1">
              <a:buFont typeface="Arial" pitchFamily="34" charset="0"/>
              <a:buChar char="•"/>
            </a:pPr>
            <a:r>
              <a:rPr lang="en-US" dirty="0" smtClean="0"/>
              <a:t>Less hand movements per minute in Automatic condition</a:t>
            </a:r>
          </a:p>
          <a:p>
            <a:r>
              <a:rPr lang="en-US" dirty="0"/>
              <a:t>	</a:t>
            </a:r>
            <a:r>
              <a:rPr lang="en-US" dirty="0" smtClean="0"/>
              <a:t>(Supports H2)</a:t>
            </a:r>
          </a:p>
          <a:p>
            <a:endParaRPr lang="en-US" dirty="0" smtClean="0"/>
          </a:p>
          <a:p>
            <a:r>
              <a:rPr lang="en-US" dirty="0" smtClean="0"/>
              <a:t>Perceived Performance:</a:t>
            </a:r>
          </a:p>
          <a:p>
            <a:pPr lvl="1">
              <a:buFont typeface="Arial" pitchFamily="34" charset="0"/>
              <a:buChar char="•"/>
            </a:pPr>
            <a:r>
              <a:rPr lang="en-US" dirty="0" smtClean="0"/>
              <a:t> </a:t>
            </a:r>
            <a:r>
              <a:rPr lang="en-US" dirty="0" err="1" smtClean="0"/>
              <a:t>Indiv</a:t>
            </a:r>
            <a:r>
              <a:rPr lang="en-US" dirty="0" smtClean="0"/>
              <a:t> </a:t>
            </a:r>
            <a:r>
              <a:rPr lang="en-US" dirty="0"/>
              <a:t>p</a:t>
            </a:r>
            <a:r>
              <a:rPr lang="en-US" dirty="0" smtClean="0"/>
              <a:t>erceived better in automatic condition (H4)</a:t>
            </a:r>
          </a:p>
          <a:p>
            <a:pPr lvl="1">
              <a:buFont typeface="Arial" pitchFamily="34" charset="0"/>
              <a:buChar char="•"/>
            </a:pPr>
            <a:r>
              <a:rPr lang="en-US" dirty="0" smtClean="0"/>
              <a:t> But pair performance not better</a:t>
            </a:r>
          </a:p>
          <a:p>
            <a:endParaRPr lang="en-US" dirty="0"/>
          </a:p>
          <a:p>
            <a:r>
              <a:rPr lang="en-US" dirty="0" smtClean="0"/>
              <a:t>Communication Process</a:t>
            </a:r>
          </a:p>
          <a:p>
            <a:pPr lvl="1">
              <a:buFont typeface="Arial" pitchFamily="34" charset="0"/>
              <a:buChar char="•"/>
            </a:pPr>
            <a:r>
              <a:rPr lang="en-US" dirty="0" smtClean="0"/>
              <a:t> Helpers </a:t>
            </a:r>
            <a:r>
              <a:rPr lang="en-US" dirty="0"/>
              <a:t>resorted to verbal description in wide </a:t>
            </a:r>
            <a:r>
              <a:rPr lang="en-US" dirty="0" smtClean="0"/>
              <a:t>view (H5)  </a:t>
            </a:r>
            <a:endParaRPr lang="en-US" dirty="0"/>
          </a:p>
          <a:p>
            <a:pPr lvl="1">
              <a:buFont typeface="Arial" pitchFamily="34" charset="0"/>
              <a:buChar char="•"/>
            </a:pPr>
            <a:r>
              <a:rPr lang="en-US" dirty="0" smtClean="0"/>
              <a:t> Less </a:t>
            </a:r>
            <a:r>
              <a:rPr lang="en-US" dirty="0"/>
              <a:t>vertical movement in automatic (showing pieces to camera</a:t>
            </a:r>
            <a:r>
              <a:rPr lang="en-US" dirty="0" smtClean="0"/>
              <a:t>) (H6)</a:t>
            </a:r>
            <a:endParaRPr lang="en-US" dirty="0"/>
          </a:p>
          <a:p>
            <a:endParaRPr lang="en-US" dirty="0"/>
          </a:p>
          <a:p>
            <a:endParaRPr lang="en-US" dirty="0" smtClean="0"/>
          </a:p>
          <a:p>
            <a:pPr lvl="1">
              <a:buFont typeface="Arial" pitchFamily="34" charset="0"/>
              <a:buChar char="•"/>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85800" y="533400"/>
            <a:ext cx="7772400" cy="5943600"/>
          </a:xfrm>
        </p:spPr>
        <p:txBody>
          <a:bodyPr/>
          <a:lstStyle/>
          <a:p>
            <a:pPr>
              <a:lnSpc>
                <a:spcPct val="90000"/>
              </a:lnSpc>
            </a:pPr>
            <a:r>
              <a:rPr lang="en-US" sz="2800"/>
              <a:t>Video as Data</a:t>
            </a:r>
          </a:p>
          <a:p>
            <a:pPr lvl="1">
              <a:lnSpc>
                <a:spcPct val="90000"/>
              </a:lnSpc>
            </a:pPr>
            <a:r>
              <a:rPr lang="en-US" sz="2000"/>
              <a:t>Goal of video-as-data is use (video) access to the environment/context to coordinate both teamwork and education among various staff. </a:t>
            </a:r>
          </a:p>
          <a:p>
            <a:pPr lvl="1">
              <a:lnSpc>
                <a:spcPct val="90000"/>
              </a:lnSpc>
            </a:pPr>
            <a:r>
              <a:rPr lang="en-US" sz="2000"/>
              <a:t>Scrub nurses use live video (of surgery) in room to coordinate and anticipate.  </a:t>
            </a:r>
          </a:p>
          <a:p>
            <a:pPr lvl="2">
              <a:lnSpc>
                <a:spcPct val="90000"/>
              </a:lnSpc>
            </a:pPr>
            <a:r>
              <a:rPr lang="en-US" sz="1800"/>
              <a:t>Use of info crosses temporal lines</a:t>
            </a:r>
          </a:p>
          <a:p>
            <a:pPr lvl="2">
              <a:lnSpc>
                <a:spcPct val="90000"/>
              </a:lnSpc>
            </a:pPr>
            <a:r>
              <a:rPr lang="en-US" sz="1800"/>
              <a:t>Use of info supplements prior knowledge</a:t>
            </a:r>
          </a:p>
          <a:p>
            <a:pPr lvl="1">
              <a:lnSpc>
                <a:spcPct val="90000"/>
              </a:lnSpc>
            </a:pPr>
            <a:r>
              <a:rPr lang="en-US" sz="2000"/>
              <a:t>Anesthesiologist uses live video in room to keep interested</a:t>
            </a:r>
          </a:p>
          <a:p>
            <a:pPr lvl="2">
              <a:lnSpc>
                <a:spcPct val="90000"/>
              </a:lnSpc>
            </a:pPr>
            <a:r>
              <a:rPr lang="en-US" sz="1800"/>
              <a:t>Alleviates boredom, but the shared awareness is also useful for coordinating</a:t>
            </a:r>
          </a:p>
          <a:p>
            <a:pPr lvl="1">
              <a:lnSpc>
                <a:spcPct val="90000"/>
              </a:lnSpc>
            </a:pPr>
            <a:r>
              <a:rPr lang="en-US" sz="2000"/>
              <a:t>Neurophysiologist uses remote feed of data from the environment in concert with live video of surgery</a:t>
            </a:r>
          </a:p>
          <a:p>
            <a:pPr lvl="2">
              <a:lnSpc>
                <a:spcPct val="90000"/>
              </a:lnSpc>
            </a:pPr>
            <a:r>
              <a:rPr lang="en-US" sz="1800"/>
              <a:t>Allows them to oversee multiple surgeries, while multitasking</a:t>
            </a:r>
          </a:p>
          <a:p>
            <a:pPr lvl="2">
              <a:lnSpc>
                <a:spcPct val="90000"/>
              </a:lnSpc>
            </a:pPr>
            <a:r>
              <a:rPr lang="en-US" sz="1800"/>
              <a:t>Allows them to decipher data responses better when seeing video</a:t>
            </a:r>
          </a:p>
          <a:p>
            <a:pPr lvl="1">
              <a:lnSpc>
                <a:spcPct val="90000"/>
              </a:lnSpc>
            </a:pPr>
            <a:r>
              <a:rPr lang="en-US" sz="2000" b="1"/>
              <a:t>Multiple “workspaces,” serving highly varied, but collaborative functions.</a:t>
            </a:r>
            <a:endParaRPr lang="en-U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smtClean="0"/>
              <a:t>Ranjan</a:t>
            </a:r>
            <a:r>
              <a:rPr lang="en-US" sz="1600" b="1" dirty="0" smtClean="0"/>
              <a:t>, A., </a:t>
            </a:r>
            <a:r>
              <a:rPr lang="en-US" sz="1600" b="1" dirty="0" err="1" smtClean="0"/>
              <a:t>Birnholtz</a:t>
            </a:r>
            <a:r>
              <a:rPr lang="en-US" sz="1600" b="1" dirty="0" smtClean="0"/>
              <a:t>, J. P., &amp; </a:t>
            </a:r>
            <a:r>
              <a:rPr lang="en-US" sz="1600" b="1" dirty="0" err="1" smtClean="0"/>
              <a:t>Balakrishnan</a:t>
            </a:r>
            <a:r>
              <a:rPr lang="en-US" sz="1600" b="1" dirty="0" smtClean="0"/>
              <a:t>, R. </a:t>
            </a:r>
            <a:r>
              <a:rPr lang="en-US" sz="1600" dirty="0" smtClean="0"/>
              <a:t>(2007). Dynamic shared visual spaces: Experimenting with automatic camera control in a remote repair task</a:t>
            </a:r>
            <a:r>
              <a:rPr lang="en-US" sz="1600" i="1" dirty="0" smtClean="0"/>
              <a:t>. Proceedings of CHI 2007 (pp. 1177-1186). ACM Press.</a:t>
            </a:r>
          </a:p>
        </p:txBody>
      </p:sp>
      <p:sp>
        <p:nvSpPr>
          <p:cNvPr id="6" name="TextBox 5"/>
          <p:cNvSpPr txBox="1"/>
          <p:nvPr/>
        </p:nvSpPr>
        <p:spPr>
          <a:xfrm>
            <a:off x="1371600" y="1066800"/>
            <a:ext cx="7010400" cy="2862322"/>
          </a:xfrm>
          <a:prstGeom prst="rect">
            <a:avLst/>
          </a:prstGeom>
          <a:noFill/>
        </p:spPr>
        <p:txBody>
          <a:bodyPr wrap="square" rtlCol="0">
            <a:spAutoFit/>
          </a:bodyPr>
          <a:lstStyle/>
          <a:p>
            <a:r>
              <a:rPr lang="en-US" b="1" dirty="0" smtClean="0"/>
              <a:t>Discussion:</a:t>
            </a:r>
          </a:p>
          <a:p>
            <a:endParaRPr lang="en-US" b="1" dirty="0" smtClean="0"/>
          </a:p>
          <a:p>
            <a:pPr>
              <a:buFont typeface="Arial" pitchFamily="34" charset="0"/>
              <a:buChar char="•"/>
            </a:pPr>
            <a:r>
              <a:rPr lang="en-US" b="1" dirty="0"/>
              <a:t> </a:t>
            </a:r>
            <a:r>
              <a:rPr lang="en-US" dirty="0" smtClean="0"/>
              <a:t>System has positive impact</a:t>
            </a:r>
          </a:p>
          <a:p>
            <a:pPr lvl="1">
              <a:buFont typeface="Arial" pitchFamily="34" charset="0"/>
              <a:buChar char="•"/>
            </a:pPr>
            <a:r>
              <a:rPr lang="en-US" dirty="0" smtClean="0"/>
              <a:t>more effective in lexically complex tasks (</a:t>
            </a:r>
            <a:r>
              <a:rPr lang="en-US" dirty="0" err="1" smtClean="0"/>
              <a:t>Gergle</a:t>
            </a:r>
            <a:r>
              <a:rPr lang="en-US" dirty="0" smtClean="0"/>
              <a:t>)</a:t>
            </a:r>
          </a:p>
          <a:p>
            <a:pPr>
              <a:buFont typeface="Arial" pitchFamily="34" charset="0"/>
              <a:buChar char="•"/>
            </a:pPr>
            <a:endParaRPr lang="en-US" dirty="0"/>
          </a:p>
          <a:p>
            <a:pPr>
              <a:buFont typeface="Arial" pitchFamily="34" charset="0"/>
              <a:buChar char="•"/>
            </a:pPr>
            <a:r>
              <a:rPr lang="en-US" dirty="0" smtClean="0"/>
              <a:t>Source of benefits</a:t>
            </a:r>
          </a:p>
          <a:p>
            <a:pPr lvl="1">
              <a:buFont typeface="Arial" pitchFamily="34" charset="0"/>
              <a:buChar char="•"/>
            </a:pPr>
            <a:r>
              <a:rPr lang="en-US" dirty="0" smtClean="0"/>
              <a:t>Looser coupling to the helper</a:t>
            </a:r>
          </a:p>
          <a:p>
            <a:pPr lvl="1">
              <a:buFont typeface="Arial" pitchFamily="34" charset="0"/>
              <a:buChar char="•"/>
            </a:pPr>
            <a:r>
              <a:rPr lang="en-US" dirty="0" smtClean="0"/>
              <a:t>Less effort for both helper and worker</a:t>
            </a:r>
          </a:p>
          <a:p>
            <a:pPr lvl="2">
              <a:buFont typeface="Arial" pitchFamily="34" charset="0"/>
              <a:buChar char="•"/>
            </a:pPr>
            <a:r>
              <a:rPr lang="en-US" dirty="0" smtClean="0"/>
              <a:t>Easy to learn</a:t>
            </a:r>
          </a:p>
          <a:p>
            <a:pPr lvl="2">
              <a:buFont typeface="Arial" pitchFamily="34" charset="0"/>
              <a:buChar char="•"/>
            </a:pPr>
            <a:r>
              <a:rPr lang="en-US" dirty="0" smtClean="0"/>
              <a:t>Allows for adaptation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a:t>Erickson, T. and Kellogg, W.A. </a:t>
            </a:r>
            <a:r>
              <a:rPr lang="en-US" sz="1600" dirty="0"/>
              <a:t>(2000) Social Translucence: An Approach to Designing Systems that Support Social Processes. ACM Transaction on Computer-Human Interaction, 7(1) 59-83</a:t>
            </a:r>
          </a:p>
        </p:txBody>
      </p:sp>
      <p:sp>
        <p:nvSpPr>
          <p:cNvPr id="6" name="TextBox 5"/>
          <p:cNvSpPr txBox="1"/>
          <p:nvPr/>
        </p:nvSpPr>
        <p:spPr>
          <a:xfrm>
            <a:off x="1371600" y="1066800"/>
            <a:ext cx="7010400" cy="3970318"/>
          </a:xfrm>
          <a:prstGeom prst="rect">
            <a:avLst/>
          </a:prstGeom>
          <a:noFill/>
        </p:spPr>
        <p:txBody>
          <a:bodyPr wrap="square" rtlCol="0">
            <a:spAutoFit/>
          </a:bodyPr>
          <a:lstStyle/>
          <a:p>
            <a:r>
              <a:rPr lang="en-US" b="1" dirty="0" smtClean="0"/>
              <a:t>Socially Translucent Systems:</a:t>
            </a:r>
          </a:p>
          <a:p>
            <a:r>
              <a:rPr lang="en-US" dirty="0" smtClean="0"/>
              <a:t>Digital </a:t>
            </a:r>
            <a:r>
              <a:rPr lang="en-US" dirty="0"/>
              <a:t>systems that support coherent behavior by </a:t>
            </a:r>
            <a:r>
              <a:rPr lang="en-US" dirty="0" smtClean="0"/>
              <a:t>making participant </a:t>
            </a:r>
            <a:r>
              <a:rPr lang="en-US" dirty="0"/>
              <a:t>and their activities visible to one </a:t>
            </a:r>
            <a:r>
              <a:rPr lang="en-US" dirty="0" smtClean="0"/>
              <a:t>another</a:t>
            </a:r>
            <a:endParaRPr lang="en-US" dirty="0" smtClean="0"/>
          </a:p>
          <a:p>
            <a:endParaRPr lang="en-US" dirty="0" smtClean="0"/>
          </a:p>
          <a:p>
            <a:r>
              <a:rPr lang="en-US" b="1" dirty="0" smtClean="0"/>
              <a:t>Visibility (The Door</a:t>
            </a:r>
            <a:r>
              <a:rPr lang="en-US" b="1" dirty="0" smtClean="0"/>
              <a:t>)</a:t>
            </a:r>
          </a:p>
          <a:p>
            <a:endParaRPr lang="en-US" b="1" dirty="0" smtClean="0"/>
          </a:p>
          <a:p>
            <a:pPr lvl="1">
              <a:buFont typeface="Arial" pitchFamily="34" charset="0"/>
              <a:buChar char="•"/>
            </a:pPr>
            <a:r>
              <a:rPr lang="en-US" dirty="0" smtClean="0"/>
              <a:t>Awareness – I know you’re there</a:t>
            </a:r>
          </a:p>
          <a:p>
            <a:pPr lvl="1">
              <a:buFont typeface="Arial" pitchFamily="34" charset="0"/>
              <a:buChar char="•"/>
            </a:pPr>
            <a:r>
              <a:rPr lang="en-US" dirty="0" smtClean="0"/>
              <a:t>Accountability – I know you know I know you’re there</a:t>
            </a:r>
          </a:p>
          <a:p>
            <a:pPr lvl="1">
              <a:buFont typeface="Arial" pitchFamily="34" charset="0"/>
              <a:buChar char="•"/>
            </a:pPr>
            <a:endParaRPr lang="en-US" dirty="0"/>
          </a:p>
          <a:p>
            <a:r>
              <a:rPr lang="en-US" b="1" dirty="0" smtClean="0"/>
              <a:t>Constraints/Translucence (The Editing Room</a:t>
            </a:r>
            <a:r>
              <a:rPr lang="en-US" b="1" dirty="0" smtClean="0"/>
              <a:t>)</a:t>
            </a:r>
          </a:p>
          <a:p>
            <a:endParaRPr lang="en-US" b="1" dirty="0" smtClean="0"/>
          </a:p>
          <a:p>
            <a:pPr lvl="1">
              <a:buFont typeface="Arial" pitchFamily="34" charset="0"/>
              <a:buChar char="•"/>
            </a:pPr>
            <a:r>
              <a:rPr lang="en-US" dirty="0" smtClean="0"/>
              <a:t>Awareness – I am aware of activity around me</a:t>
            </a:r>
          </a:p>
          <a:p>
            <a:pPr lvl="1">
              <a:buFont typeface="Arial" pitchFamily="34" charset="0"/>
              <a:buChar char="•"/>
            </a:pPr>
            <a:r>
              <a:rPr lang="en-US" dirty="0" smtClean="0"/>
              <a:t>Accountability – I can’t be held accountable if I’m not </a:t>
            </a:r>
            <a:r>
              <a:rPr lang="en-US" dirty="0" smtClean="0"/>
              <a:t>there</a:t>
            </a:r>
          </a:p>
          <a:p>
            <a:pPr lvl="1">
              <a:buFont typeface="Arial" pitchFamily="34" charset="0"/>
              <a:buChar char="•"/>
            </a:pPr>
            <a:r>
              <a:rPr lang="en-US" dirty="0" smtClean="0"/>
              <a:t>Privacy Issues</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a:t>Erickson, T. and Kellogg, W.A. </a:t>
            </a:r>
            <a:r>
              <a:rPr lang="en-US" sz="1600" dirty="0"/>
              <a:t>(2000) Social Translucence: An Approach to Designing Systems that Support Social Processes. ACM Transaction on Computer-Human Interaction, 7(1) 59-83</a:t>
            </a:r>
          </a:p>
        </p:txBody>
      </p:sp>
      <p:sp>
        <p:nvSpPr>
          <p:cNvPr id="6" name="TextBox 5"/>
          <p:cNvSpPr txBox="1"/>
          <p:nvPr/>
        </p:nvSpPr>
        <p:spPr>
          <a:xfrm>
            <a:off x="1371600" y="1066800"/>
            <a:ext cx="7010400" cy="5355312"/>
          </a:xfrm>
          <a:prstGeom prst="rect">
            <a:avLst/>
          </a:prstGeom>
          <a:noFill/>
        </p:spPr>
        <p:txBody>
          <a:bodyPr wrap="square" rtlCol="0">
            <a:spAutoFit/>
          </a:bodyPr>
          <a:lstStyle/>
          <a:p>
            <a:r>
              <a:rPr lang="en-US" b="1" dirty="0" smtClean="0"/>
              <a:t>Proposed System: </a:t>
            </a:r>
          </a:p>
          <a:p>
            <a:endParaRPr lang="en-US" b="1" dirty="0"/>
          </a:p>
          <a:p>
            <a:r>
              <a:rPr lang="en-US" b="1" dirty="0" smtClean="0"/>
              <a:t>Knowledge Communities: </a:t>
            </a:r>
            <a:r>
              <a:rPr lang="en-US" dirty="0" smtClean="0"/>
              <a:t>designed with from a social perspective to support the discovery, use and manipulation of knowledge. These need to support </a:t>
            </a:r>
            <a:r>
              <a:rPr lang="en-US" b="1" dirty="0" smtClean="0"/>
              <a:t>Conversation:</a:t>
            </a:r>
          </a:p>
          <a:p>
            <a:endParaRPr lang="en-US" dirty="0" smtClean="0"/>
          </a:p>
          <a:p>
            <a:pPr lvl="1">
              <a:buFont typeface="Arial" pitchFamily="34" charset="0"/>
              <a:buChar char="•"/>
            </a:pPr>
            <a:r>
              <a:rPr lang="en-US" dirty="0" smtClean="0"/>
              <a:t>Activity </a:t>
            </a:r>
            <a:r>
              <a:rPr lang="en-US" dirty="0"/>
              <a:t>support: </a:t>
            </a:r>
            <a:endParaRPr lang="en-US" dirty="0" smtClean="0"/>
          </a:p>
          <a:p>
            <a:pPr lvl="2"/>
            <a:r>
              <a:rPr lang="en-US" dirty="0" smtClean="0"/>
              <a:t>enable </a:t>
            </a:r>
            <a:r>
              <a:rPr lang="en-US" dirty="0"/>
              <a:t>long running deep conversations amongst participants. Knowledge can be embedded in these </a:t>
            </a:r>
            <a:r>
              <a:rPr lang="en-US" dirty="0" smtClean="0"/>
              <a:t>conversations</a:t>
            </a:r>
          </a:p>
          <a:p>
            <a:pPr lvl="2"/>
            <a:endParaRPr lang="en-US" dirty="0"/>
          </a:p>
          <a:p>
            <a:pPr lvl="1">
              <a:buFont typeface="Arial" pitchFamily="34" charset="0"/>
              <a:buChar char="•"/>
            </a:pPr>
            <a:r>
              <a:rPr lang="en-US" dirty="0"/>
              <a:t>Conversation Visualization and Restructuring:  </a:t>
            </a:r>
            <a:endParaRPr lang="en-US" dirty="0" smtClean="0"/>
          </a:p>
          <a:p>
            <a:pPr lvl="2"/>
            <a:r>
              <a:rPr lang="en-US" dirty="0" smtClean="0"/>
              <a:t>Searchable </a:t>
            </a:r>
            <a:r>
              <a:rPr lang="en-US" dirty="0"/>
              <a:t>and Navigable, increase access and awareness of conversations. Also add to structure of </a:t>
            </a:r>
            <a:r>
              <a:rPr lang="en-US" dirty="0" smtClean="0"/>
              <a:t>conversations</a:t>
            </a:r>
          </a:p>
          <a:p>
            <a:pPr lvl="2"/>
            <a:endParaRPr lang="en-US" dirty="0"/>
          </a:p>
          <a:p>
            <a:pPr lvl="1">
              <a:buFont typeface="Arial" pitchFamily="34" charset="0"/>
              <a:buChar char="•"/>
            </a:pPr>
            <a:r>
              <a:rPr lang="en-US" dirty="0"/>
              <a:t>Organization Knowledge Spaces: </a:t>
            </a:r>
            <a:endParaRPr lang="en-US" dirty="0" smtClean="0"/>
          </a:p>
          <a:p>
            <a:pPr lvl="2"/>
            <a:r>
              <a:rPr lang="en-US" dirty="0" smtClean="0"/>
              <a:t>handle </a:t>
            </a:r>
            <a:r>
              <a:rPr lang="en-US" dirty="0"/>
              <a:t>the tradeoff between privacy and </a:t>
            </a:r>
            <a:r>
              <a:rPr lang="en-US" dirty="0" smtClean="0"/>
              <a:t>visibility through semi-visibility.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a:t>Erickson, T. and Kellogg, W.A. </a:t>
            </a:r>
            <a:r>
              <a:rPr lang="en-US" sz="1600" dirty="0"/>
              <a:t>(2000) Social Translucence: An Approach to Designing Systems that Support Social Processes. ACM Transaction on Computer-Human Interaction, 7(1) 59-83</a:t>
            </a:r>
          </a:p>
        </p:txBody>
      </p:sp>
      <p:sp>
        <p:nvSpPr>
          <p:cNvPr id="6" name="TextBox 5"/>
          <p:cNvSpPr txBox="1"/>
          <p:nvPr/>
        </p:nvSpPr>
        <p:spPr>
          <a:xfrm>
            <a:off x="1371600" y="1066800"/>
            <a:ext cx="7010400" cy="4247317"/>
          </a:xfrm>
          <a:prstGeom prst="rect">
            <a:avLst/>
          </a:prstGeom>
          <a:noFill/>
        </p:spPr>
        <p:txBody>
          <a:bodyPr wrap="square" rtlCol="0">
            <a:spAutoFit/>
          </a:bodyPr>
          <a:lstStyle/>
          <a:p>
            <a:r>
              <a:rPr lang="en-US" b="1" dirty="0" smtClean="0"/>
              <a:t>Implementation of Visibility: </a:t>
            </a:r>
          </a:p>
          <a:p>
            <a:endParaRPr lang="en-US" b="1" dirty="0" smtClean="0"/>
          </a:p>
          <a:p>
            <a:pPr lvl="1"/>
            <a:r>
              <a:rPr lang="en-US" dirty="0" smtClean="0"/>
              <a:t>Realist (Video), </a:t>
            </a:r>
          </a:p>
          <a:p>
            <a:pPr lvl="1"/>
            <a:endParaRPr lang="en-US" dirty="0"/>
          </a:p>
          <a:p>
            <a:pPr lvl="1"/>
            <a:r>
              <a:rPr lang="en-US" dirty="0" smtClean="0"/>
              <a:t>Mimetic (Graphical MUD), </a:t>
            </a:r>
          </a:p>
          <a:p>
            <a:pPr lvl="1"/>
            <a:endParaRPr lang="en-US" dirty="0"/>
          </a:p>
          <a:p>
            <a:pPr lvl="1"/>
            <a:r>
              <a:rPr lang="en-US" dirty="0" smtClean="0"/>
              <a:t>Abstract </a:t>
            </a:r>
            <a:r>
              <a:rPr lang="en-US" dirty="0" err="1" smtClean="0"/>
              <a:t>approachs</a:t>
            </a:r>
            <a:r>
              <a:rPr lang="en-US" dirty="0" smtClean="0"/>
              <a:t> (Babble)</a:t>
            </a:r>
            <a:endParaRPr lang="en-US" dirty="0"/>
          </a:p>
          <a:p>
            <a:endParaRPr lang="en-US" b="1" dirty="0" smtClean="0"/>
          </a:p>
          <a:p>
            <a:endParaRPr lang="en-US" b="1" dirty="0" smtClean="0"/>
          </a:p>
          <a:p>
            <a:r>
              <a:rPr lang="en-US" b="1" dirty="0" smtClean="0"/>
              <a:t>Abstract approach over a Realist or Mimetic approach</a:t>
            </a:r>
          </a:p>
          <a:p>
            <a:pPr lvl="1">
              <a:buFont typeface="Arial" pitchFamily="34" charset="0"/>
              <a:buChar char="•"/>
            </a:pPr>
            <a:r>
              <a:rPr lang="en-US" dirty="0"/>
              <a:t>Scales well</a:t>
            </a:r>
          </a:p>
          <a:p>
            <a:pPr lvl="1">
              <a:buFont typeface="Arial" pitchFamily="34" charset="0"/>
              <a:buChar char="•"/>
            </a:pPr>
            <a:r>
              <a:rPr lang="en-US" dirty="0"/>
              <a:t>Text is easy to produce and manipulate</a:t>
            </a:r>
          </a:p>
          <a:p>
            <a:pPr lvl="1">
              <a:buFont typeface="Arial" pitchFamily="34" charset="0"/>
              <a:buChar char="•"/>
            </a:pPr>
            <a:r>
              <a:rPr lang="en-US" dirty="0" smtClean="0"/>
              <a:t>Persistence</a:t>
            </a:r>
            <a:endParaRPr lang="en-US" b="1" dirty="0" smtClean="0"/>
          </a:p>
          <a:p>
            <a:endParaRPr lang="en-US" b="1" dirty="0" smtClean="0"/>
          </a:p>
          <a:p>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a:t>Erickson, T. and Kellogg, W.A. </a:t>
            </a:r>
            <a:r>
              <a:rPr lang="en-US" sz="1600" dirty="0"/>
              <a:t>(2000) Social Translucence: An Approach to Designing Systems that Support Social Processes. ACM Transaction on Computer-Human Interaction, 7(1) 59-83</a:t>
            </a:r>
          </a:p>
        </p:txBody>
      </p:sp>
      <p:sp>
        <p:nvSpPr>
          <p:cNvPr id="6" name="TextBox 5"/>
          <p:cNvSpPr txBox="1"/>
          <p:nvPr/>
        </p:nvSpPr>
        <p:spPr>
          <a:xfrm>
            <a:off x="1371600" y="1066800"/>
            <a:ext cx="7010400" cy="3416320"/>
          </a:xfrm>
          <a:prstGeom prst="rect">
            <a:avLst/>
          </a:prstGeom>
          <a:noFill/>
        </p:spPr>
        <p:txBody>
          <a:bodyPr wrap="square" rtlCol="0">
            <a:spAutoFit/>
          </a:bodyPr>
          <a:lstStyle/>
          <a:p>
            <a:r>
              <a:rPr lang="en-US" b="1" dirty="0" smtClean="0">
                <a:hlinkClick r:id="rId2"/>
              </a:rPr>
              <a:t>Babble:</a:t>
            </a:r>
            <a:endParaRPr lang="en-US" b="1" dirty="0" smtClean="0"/>
          </a:p>
          <a:p>
            <a:pPr lvl="1"/>
            <a:r>
              <a:rPr lang="en-US" dirty="0" smtClean="0"/>
              <a:t>Persistent </a:t>
            </a:r>
            <a:r>
              <a:rPr lang="en-US" dirty="0"/>
              <a:t>text conversation</a:t>
            </a:r>
          </a:p>
          <a:p>
            <a:pPr lvl="2"/>
            <a:r>
              <a:rPr lang="en-US" dirty="0"/>
              <a:t>Supports emergence of conversational norms (through visibility, awareness, and accountability)</a:t>
            </a:r>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endParaRPr lang="en-US" dirty="0"/>
          </a:p>
          <a:p>
            <a:r>
              <a:rPr lang="en-US" b="1" dirty="0" smtClean="0"/>
              <a:t> </a:t>
            </a:r>
          </a:p>
          <a:p>
            <a:endParaRPr lang="en-US" b="1" dirty="0"/>
          </a:p>
        </p:txBody>
      </p:sp>
      <p:pic>
        <p:nvPicPr>
          <p:cNvPr id="7170" name="Picture 2"/>
          <p:cNvPicPr>
            <a:picLocks noChangeAspect="1" noChangeArrowheads="1"/>
          </p:cNvPicPr>
          <p:nvPr/>
        </p:nvPicPr>
        <p:blipFill>
          <a:blip r:embed="rId3" cstate="print"/>
          <a:srcRect/>
          <a:stretch>
            <a:fillRect/>
          </a:stretch>
        </p:blipFill>
        <p:spPr bwMode="auto">
          <a:xfrm>
            <a:off x="1524000" y="3048000"/>
            <a:ext cx="6743700" cy="257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a:t>Erickson, T. and Kellogg, W.A. </a:t>
            </a:r>
            <a:r>
              <a:rPr lang="en-US" sz="1600" dirty="0"/>
              <a:t>(2000) Social Translucence: An Approach to Designing Systems that Support Social Processes. ACM Transaction on Computer-Human Interaction, 7(1) 59-83</a:t>
            </a:r>
          </a:p>
        </p:txBody>
      </p:sp>
      <p:sp>
        <p:nvSpPr>
          <p:cNvPr id="6" name="TextBox 5"/>
          <p:cNvSpPr txBox="1"/>
          <p:nvPr/>
        </p:nvSpPr>
        <p:spPr>
          <a:xfrm>
            <a:off x="1371600" y="1066800"/>
            <a:ext cx="7010400" cy="1754326"/>
          </a:xfrm>
          <a:prstGeom prst="rect">
            <a:avLst/>
          </a:prstGeom>
          <a:noFill/>
        </p:spPr>
        <p:txBody>
          <a:bodyPr wrap="square" rtlCol="0">
            <a:spAutoFit/>
          </a:bodyPr>
          <a:lstStyle/>
          <a:p>
            <a:r>
              <a:rPr lang="en-US" b="1" dirty="0" smtClean="0">
                <a:hlinkClick r:id="rId2"/>
              </a:rPr>
              <a:t>Babble:</a:t>
            </a:r>
            <a:endParaRPr lang="en-US" b="1" dirty="0" smtClean="0"/>
          </a:p>
          <a:p>
            <a:pPr lvl="1"/>
            <a:r>
              <a:rPr lang="en-US" dirty="0"/>
              <a:t>Synchronous activity representation</a:t>
            </a:r>
          </a:p>
          <a:p>
            <a:pPr lvl="2"/>
            <a:endParaRPr lang="en-US" dirty="0" smtClean="0"/>
          </a:p>
          <a:p>
            <a:pPr lvl="2"/>
            <a:r>
              <a:rPr lang="en-US" dirty="0" smtClean="0"/>
              <a:t>Social </a:t>
            </a:r>
            <a:r>
              <a:rPr lang="en-US" dirty="0"/>
              <a:t>proxy</a:t>
            </a:r>
          </a:p>
          <a:p>
            <a:pPr lvl="3"/>
            <a:r>
              <a:rPr lang="en-US" dirty="0" smtClean="0"/>
              <a:t>Shows Size </a:t>
            </a:r>
            <a:r>
              <a:rPr lang="en-US" dirty="0"/>
              <a:t>of audience</a:t>
            </a:r>
          </a:p>
          <a:p>
            <a:pPr lvl="3"/>
            <a:r>
              <a:rPr lang="en-US" dirty="0"/>
              <a:t>Amount of </a:t>
            </a:r>
            <a:r>
              <a:rPr lang="en-US" dirty="0" smtClean="0"/>
              <a:t>activity</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295400" y="2895600"/>
            <a:ext cx="7315200" cy="3590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a:t>Erickson, T. and Kellogg, W.A. </a:t>
            </a:r>
            <a:r>
              <a:rPr lang="en-US" sz="1600" dirty="0"/>
              <a:t>(2000) Social Translucence: An Approach to Designing Systems that Support Social Processes. ACM Transaction on Computer-Human Interaction, 7(1) 59-83</a:t>
            </a:r>
          </a:p>
        </p:txBody>
      </p:sp>
      <p:sp>
        <p:nvSpPr>
          <p:cNvPr id="6" name="TextBox 5"/>
          <p:cNvSpPr txBox="1"/>
          <p:nvPr/>
        </p:nvSpPr>
        <p:spPr>
          <a:xfrm>
            <a:off x="1371600" y="1066800"/>
            <a:ext cx="7010400" cy="4247317"/>
          </a:xfrm>
          <a:prstGeom prst="rect">
            <a:avLst/>
          </a:prstGeom>
          <a:noFill/>
        </p:spPr>
        <p:txBody>
          <a:bodyPr wrap="square" rtlCol="0">
            <a:spAutoFit/>
          </a:bodyPr>
          <a:lstStyle/>
          <a:p>
            <a:r>
              <a:rPr lang="en-US" b="1" dirty="0" smtClean="0"/>
              <a:t>Issues:</a:t>
            </a:r>
          </a:p>
          <a:p>
            <a:endParaRPr lang="en-US" b="1" dirty="0"/>
          </a:p>
          <a:p>
            <a:pPr lvl="0"/>
            <a:r>
              <a:rPr lang="en-US" dirty="0"/>
              <a:t>What should be visible</a:t>
            </a:r>
            <a:r>
              <a:rPr lang="en-US" dirty="0" smtClean="0"/>
              <a:t>?</a:t>
            </a:r>
            <a:endParaRPr lang="en-US" dirty="0"/>
          </a:p>
          <a:p>
            <a:pPr lvl="1"/>
            <a:r>
              <a:rPr lang="en-US" dirty="0"/>
              <a:t>Private chats?</a:t>
            </a:r>
          </a:p>
          <a:p>
            <a:pPr lvl="1"/>
            <a:r>
              <a:rPr lang="en-US" dirty="0"/>
              <a:t>Longitudinal view of conversation</a:t>
            </a:r>
            <a:r>
              <a:rPr lang="en-US" dirty="0" smtClean="0"/>
              <a:t>?</a:t>
            </a:r>
          </a:p>
          <a:p>
            <a:pPr lvl="1"/>
            <a:endParaRPr lang="en-US" dirty="0"/>
          </a:p>
          <a:p>
            <a:pPr lvl="0"/>
            <a:r>
              <a:rPr lang="en-US" dirty="0"/>
              <a:t>How to support Coherence?</a:t>
            </a:r>
          </a:p>
          <a:p>
            <a:pPr lvl="1"/>
            <a:r>
              <a:rPr lang="en-US" dirty="0" smtClean="0"/>
              <a:t>Do social proxies support </a:t>
            </a:r>
            <a:r>
              <a:rPr lang="en-US" dirty="0"/>
              <a:t>accountability for breaking norms through </a:t>
            </a:r>
            <a:r>
              <a:rPr lang="en-US" dirty="0" smtClean="0"/>
              <a:t>visibility?</a:t>
            </a:r>
            <a:endParaRPr lang="en-US" dirty="0"/>
          </a:p>
          <a:p>
            <a:pPr lvl="1"/>
            <a:endParaRPr lang="en-US" dirty="0"/>
          </a:p>
          <a:p>
            <a:pPr lvl="1"/>
            <a:r>
              <a:rPr lang="en-US" dirty="0" smtClean="0"/>
              <a:t>Different forms for different contexts? (lecture forms)</a:t>
            </a:r>
          </a:p>
          <a:p>
            <a:pPr lvl="1"/>
            <a:endParaRPr lang="en-US" dirty="0"/>
          </a:p>
          <a:p>
            <a:pPr lvl="0"/>
            <a:r>
              <a:rPr lang="en-US" dirty="0" err="1"/>
              <a:t>Browsability</a:t>
            </a:r>
            <a:r>
              <a:rPr lang="en-US" dirty="0"/>
              <a:t>?	</a:t>
            </a:r>
          </a:p>
          <a:p>
            <a:pPr lvl="1"/>
            <a:r>
              <a:rPr lang="en-US" dirty="0"/>
              <a:t>How do we support search for new users?</a:t>
            </a:r>
          </a:p>
          <a:p>
            <a:pPr lvl="1"/>
            <a:r>
              <a:rPr lang="en-US" dirty="0"/>
              <a:t>Knowledge access within organizations</a:t>
            </a:r>
            <a:r>
              <a:rPr lang="en-US" dirty="0" smtClean="0"/>
              <a:t>?</a:t>
            </a:r>
            <a:endParaRPr lang="en-US"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09600" y="228600"/>
            <a:ext cx="7772400" cy="6096000"/>
          </a:xfrm>
        </p:spPr>
        <p:txBody>
          <a:bodyPr>
            <a:normAutofit lnSpcReduction="10000"/>
          </a:bodyPr>
          <a:lstStyle/>
          <a:p>
            <a:pPr>
              <a:lnSpc>
                <a:spcPct val="90000"/>
              </a:lnSpc>
            </a:pPr>
            <a:r>
              <a:rPr lang="en-US" sz="2400" b="1"/>
              <a:t>Tools for video</a:t>
            </a:r>
            <a:r>
              <a:rPr lang="en-US" sz="2400"/>
              <a:t>:  </a:t>
            </a:r>
            <a:r>
              <a:rPr lang="en-US" sz="2000"/>
              <a:t>Since video-as-data is so important, the tools for video must be updated.</a:t>
            </a:r>
          </a:p>
          <a:p>
            <a:pPr>
              <a:lnSpc>
                <a:spcPct val="90000"/>
              </a:lnSpc>
            </a:pPr>
            <a:r>
              <a:rPr lang="en-US" sz="2000"/>
              <a:t>Augmentations, annotations, and parsing </a:t>
            </a:r>
          </a:p>
          <a:p>
            <a:pPr>
              <a:lnSpc>
                <a:spcPct val="90000"/>
              </a:lnSpc>
            </a:pPr>
            <a:r>
              <a:rPr lang="en-US" sz="2000"/>
              <a:t>Specifically important for education:</a:t>
            </a:r>
          </a:p>
          <a:p>
            <a:pPr lvl="1">
              <a:lnSpc>
                <a:spcPct val="90000"/>
              </a:lnSpc>
            </a:pPr>
            <a:r>
              <a:rPr lang="en-US" sz="1800"/>
              <a:t>Synching up video of surgery with other (field specific) data sources, as was done in the hospital</a:t>
            </a:r>
          </a:p>
          <a:p>
            <a:pPr lvl="2">
              <a:lnSpc>
                <a:spcPct val="90000"/>
              </a:lnSpc>
            </a:pPr>
            <a:r>
              <a:rPr lang="en-US" sz="1600"/>
              <a:t>Practice and post hoc analysis</a:t>
            </a:r>
          </a:p>
          <a:p>
            <a:pPr lvl="1">
              <a:lnSpc>
                <a:spcPct val="90000"/>
              </a:lnSpc>
            </a:pPr>
            <a:r>
              <a:rPr lang="en-US" sz="1800"/>
              <a:t>Scrolling through data/video</a:t>
            </a:r>
          </a:p>
          <a:p>
            <a:pPr lvl="1">
              <a:lnSpc>
                <a:spcPct val="90000"/>
              </a:lnSpc>
            </a:pPr>
            <a:r>
              <a:rPr lang="en-US" sz="1800"/>
              <a:t>Finding particular data/video event</a:t>
            </a:r>
          </a:p>
          <a:p>
            <a:pPr>
              <a:lnSpc>
                <a:spcPct val="90000"/>
              </a:lnSpc>
            </a:pPr>
            <a:r>
              <a:rPr lang="en-US" sz="2400" b="1"/>
              <a:t>Audio vs. Video</a:t>
            </a:r>
            <a:r>
              <a:rPr lang="en-US" sz="2000" b="1"/>
              <a:t>: </a:t>
            </a:r>
            <a:r>
              <a:rPr lang="en-US" sz="2000"/>
              <a:t>Each have their own purposes:</a:t>
            </a:r>
          </a:p>
          <a:p>
            <a:pPr>
              <a:lnSpc>
                <a:spcPct val="90000"/>
              </a:lnSpc>
            </a:pPr>
            <a:r>
              <a:rPr lang="en-US" sz="2000"/>
              <a:t>What is said:</a:t>
            </a:r>
          </a:p>
          <a:p>
            <a:pPr lvl="1">
              <a:lnSpc>
                <a:spcPct val="90000"/>
              </a:lnSpc>
            </a:pPr>
            <a:r>
              <a:rPr lang="en-US" sz="1800"/>
              <a:t>Often, it’s easier to hear via remote audio</a:t>
            </a:r>
          </a:p>
          <a:p>
            <a:pPr lvl="1">
              <a:lnSpc>
                <a:spcPct val="90000"/>
              </a:lnSpc>
            </a:pPr>
            <a:r>
              <a:rPr lang="en-US" sz="1800"/>
              <a:t>Aids in understanding and anticipation (“beyond being there”)</a:t>
            </a:r>
          </a:p>
          <a:p>
            <a:pPr>
              <a:lnSpc>
                <a:spcPct val="90000"/>
              </a:lnSpc>
            </a:pPr>
            <a:r>
              <a:rPr lang="en-US" sz="2000"/>
              <a:t>Atmosphere/tone of OR  </a:t>
            </a:r>
          </a:p>
          <a:p>
            <a:pPr lvl="1">
              <a:lnSpc>
                <a:spcPct val="90000"/>
              </a:lnSpc>
            </a:pPr>
            <a:r>
              <a:rPr lang="en-US" sz="1800"/>
              <a:t>The emotional tone of those in the room, and the surrounding noises change neurophysiologists’ behavior</a:t>
            </a:r>
          </a:p>
          <a:p>
            <a:pPr>
              <a:lnSpc>
                <a:spcPct val="90000"/>
              </a:lnSpc>
            </a:pPr>
            <a:r>
              <a:rPr lang="en-US" sz="2000"/>
              <a:t>Remote video gave statistical/hard data, audio gave emotive/soft data</a:t>
            </a:r>
          </a:p>
          <a:p>
            <a:pPr lvl="1">
              <a:lnSpc>
                <a:spcPct val="90000"/>
              </a:lnSpc>
            </a:pPr>
            <a:r>
              <a:rPr lang="en-US" sz="1800"/>
              <a:t>Audio does more than just carry words, and video can do more than just display events (if we help it!) </a:t>
            </a:r>
          </a:p>
          <a:p>
            <a:pPr>
              <a:lnSpc>
                <a:spcPct val="90000"/>
              </a:lnSpc>
            </a:pPr>
            <a:endParaRPr 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85800" y="609600"/>
            <a:ext cx="7772400" cy="5486400"/>
          </a:xfrm>
        </p:spPr>
        <p:txBody>
          <a:bodyPr/>
          <a:lstStyle/>
          <a:p>
            <a:pPr>
              <a:lnSpc>
                <a:spcPct val="90000"/>
              </a:lnSpc>
            </a:pPr>
            <a:r>
              <a:rPr lang="en-US" sz="2400" b="1"/>
              <a:t>Privacy</a:t>
            </a:r>
            <a:r>
              <a:rPr lang="en-US" sz="2400"/>
              <a:t> (concerns with video use)</a:t>
            </a:r>
          </a:p>
          <a:p>
            <a:pPr lvl="1">
              <a:lnSpc>
                <a:spcPct val="90000"/>
              </a:lnSpc>
            </a:pPr>
            <a:r>
              <a:rPr lang="en-US" sz="2000"/>
              <a:t>With video comes an inherent </a:t>
            </a:r>
            <a:r>
              <a:rPr lang="en-US" sz="2000" b="1"/>
              <a:t>RE</a:t>
            </a:r>
            <a:r>
              <a:rPr lang="en-US" sz="2000"/>
              <a:t>contextualization of the events of the OR</a:t>
            </a:r>
          </a:p>
          <a:p>
            <a:pPr lvl="2">
              <a:lnSpc>
                <a:spcPct val="90000"/>
              </a:lnSpc>
            </a:pPr>
            <a:r>
              <a:rPr lang="en-US" sz="1800"/>
              <a:t>Calls into question lines between public/private behavior</a:t>
            </a:r>
          </a:p>
          <a:p>
            <a:pPr lvl="2">
              <a:lnSpc>
                <a:spcPct val="90000"/>
              </a:lnSpc>
            </a:pPr>
            <a:r>
              <a:rPr lang="en-US" sz="1800"/>
              <a:t>Changes the level of ephemerality</a:t>
            </a:r>
          </a:p>
          <a:p>
            <a:pPr>
              <a:lnSpc>
                <a:spcPct val="90000"/>
              </a:lnSpc>
            </a:pPr>
            <a:r>
              <a:rPr lang="en-US" sz="2400"/>
              <a:t>Fear of changes in behavior</a:t>
            </a:r>
          </a:p>
          <a:p>
            <a:pPr lvl="1">
              <a:lnSpc>
                <a:spcPct val="90000"/>
              </a:lnSpc>
            </a:pPr>
            <a:r>
              <a:rPr lang="en-US" sz="2000"/>
              <a:t>Effects for collaborative process within the OR</a:t>
            </a:r>
          </a:p>
          <a:p>
            <a:pPr>
              <a:lnSpc>
                <a:spcPct val="90000"/>
              </a:lnSpc>
            </a:pPr>
            <a:r>
              <a:rPr lang="en-US" sz="2400"/>
              <a:t>Fear of monitoring</a:t>
            </a:r>
          </a:p>
          <a:p>
            <a:pPr lvl="1">
              <a:lnSpc>
                <a:spcPct val="90000"/>
              </a:lnSpc>
            </a:pPr>
            <a:r>
              <a:rPr lang="en-US" sz="2000"/>
              <a:t>Big Brother and malpractice suits</a:t>
            </a:r>
          </a:p>
          <a:p>
            <a:pPr>
              <a:lnSpc>
                <a:spcPct val="90000"/>
              </a:lnSpc>
            </a:pPr>
            <a:r>
              <a:rPr lang="en-US" sz="2400"/>
              <a:t>Annoyance at modes of introducing the technology</a:t>
            </a:r>
          </a:p>
          <a:p>
            <a:pPr lvl="1">
              <a:lnSpc>
                <a:spcPct val="90000"/>
              </a:lnSpc>
            </a:pPr>
            <a:r>
              <a:rPr lang="en-US" sz="2000"/>
              <a:t>Questions of who was informed, and cursory justification</a:t>
            </a:r>
          </a:p>
          <a:p>
            <a:pPr lvl="2">
              <a:lnSpc>
                <a:spcPct val="90000"/>
              </a:lnSpc>
            </a:pPr>
            <a:r>
              <a:rPr lang="en-US" sz="1800"/>
              <a:t>In many ways, this is the opposite of other video CMC (not useful, but enjoyable), in terms of “they don’t like it, but it’s useful.”</a:t>
            </a:r>
          </a:p>
          <a:p>
            <a:pPr lvl="1">
              <a:lnSpc>
                <a:spcPct val="90000"/>
              </a:lnSpc>
            </a:pPr>
            <a:r>
              <a:rPr lang="en-US" sz="2000"/>
              <a:t>Do the solutions aptly cover problems raised, or just paper over political/professional divide?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2800"/>
              <a:t>Visual Information as Conversational Resource in Collaborative Tasks</a:t>
            </a:r>
            <a:br>
              <a:rPr lang="en-US" sz="2800"/>
            </a:br>
            <a:r>
              <a:rPr lang="en-US" sz="2800"/>
              <a:t>(Kraut, Fussell, and Siegel, 2003)</a:t>
            </a:r>
            <a:endParaRPr lang="en-US"/>
          </a:p>
        </p:txBody>
      </p:sp>
      <p:sp>
        <p:nvSpPr>
          <p:cNvPr id="4099" name="Rectangle 3"/>
          <p:cNvSpPr>
            <a:spLocks noGrp="1" noChangeArrowheads="1"/>
          </p:cNvSpPr>
          <p:nvPr>
            <p:ph type="body" idx="1"/>
          </p:nvPr>
        </p:nvSpPr>
        <p:spPr/>
        <p:txBody>
          <a:bodyPr/>
          <a:lstStyle/>
          <a:p>
            <a:pPr>
              <a:lnSpc>
                <a:spcPct val="90000"/>
              </a:lnSpc>
            </a:pPr>
            <a:r>
              <a:rPr lang="en-US" sz="2800"/>
              <a:t>Focuses on the role of visual info in </a:t>
            </a:r>
            <a:r>
              <a:rPr lang="en-US" sz="2800" b="1"/>
              <a:t>maintaining task awareness</a:t>
            </a:r>
            <a:r>
              <a:rPr lang="en-US" sz="2800"/>
              <a:t> and in achieving </a:t>
            </a:r>
            <a:r>
              <a:rPr lang="en-US" sz="2800" b="1"/>
              <a:t>mutual understanding </a:t>
            </a:r>
            <a:endParaRPr lang="en-US" sz="2800"/>
          </a:p>
          <a:p>
            <a:pPr>
              <a:lnSpc>
                <a:spcPct val="90000"/>
              </a:lnSpc>
            </a:pPr>
            <a:r>
              <a:rPr lang="en-US" sz="2800"/>
              <a:t>Collaborative tasks focus on: </a:t>
            </a:r>
          </a:p>
          <a:p>
            <a:pPr lvl="1">
              <a:lnSpc>
                <a:spcPct val="90000"/>
              </a:lnSpc>
            </a:pPr>
            <a:r>
              <a:rPr lang="en-US" sz="2400"/>
              <a:t>Identifying target objects</a:t>
            </a:r>
            <a:endParaRPr lang="en-US" sz="2400" b="1"/>
          </a:p>
          <a:p>
            <a:pPr lvl="1">
              <a:lnSpc>
                <a:spcPct val="90000"/>
              </a:lnSpc>
            </a:pPr>
            <a:r>
              <a:rPr lang="en-US" sz="2400"/>
              <a:t>Describing actions to be performed on targets</a:t>
            </a:r>
          </a:p>
          <a:p>
            <a:pPr lvl="1">
              <a:lnSpc>
                <a:spcPct val="90000"/>
              </a:lnSpc>
            </a:pPr>
            <a:r>
              <a:rPr lang="en-US" sz="2400"/>
              <a:t>Confirming actions have been executed. </a:t>
            </a:r>
          </a:p>
          <a:p>
            <a:pPr>
              <a:lnSpc>
                <a:spcPct val="90000"/>
              </a:lnSpc>
            </a:pPr>
            <a:r>
              <a:rPr lang="en-US" sz="2800"/>
              <a:t>These require coordination, and visual info does that in two ways…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762000"/>
            <a:ext cx="7772400" cy="5638800"/>
          </a:xfrm>
        </p:spPr>
        <p:txBody>
          <a:bodyPr/>
          <a:lstStyle/>
          <a:p>
            <a:r>
              <a:rPr lang="en-US"/>
              <a:t>Situational Awareness: </a:t>
            </a:r>
          </a:p>
          <a:p>
            <a:pPr lvl="1"/>
            <a:r>
              <a:rPr lang="en-US"/>
              <a:t>Defined as: “Up to date mental models of the state of the task and others’ activities.”</a:t>
            </a:r>
          </a:p>
          <a:p>
            <a:r>
              <a:rPr lang="en-US"/>
              <a:t>Common Grounding: </a:t>
            </a:r>
          </a:p>
          <a:p>
            <a:pPr lvl="1"/>
            <a:r>
              <a:rPr lang="en-US"/>
              <a:t>Gained by being members of the same “group,” through linguistic co-presence, or through physical co-presence. </a:t>
            </a:r>
          </a:p>
          <a:p>
            <a:pPr lvl="2"/>
            <a:r>
              <a:rPr lang="en-US" sz="2000"/>
              <a:t>Visual information as similar form of presence, so if we give a “worker” a bike to fix, a visually- present (and situationally aware) “helper” should be able to aid in grounding and in performing physical tasks.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7772400" cy="457200"/>
          </a:xfrm>
        </p:spPr>
        <p:txBody>
          <a:bodyPr>
            <a:normAutofit fontScale="90000"/>
          </a:bodyPr>
          <a:lstStyle/>
          <a:p>
            <a:r>
              <a:rPr lang="en-US" sz="3200"/>
              <a:t>Experiment 1 (video vs. audio help)</a:t>
            </a:r>
          </a:p>
        </p:txBody>
      </p:sp>
      <p:sp>
        <p:nvSpPr>
          <p:cNvPr id="7171" name="Rectangle 3"/>
          <p:cNvSpPr>
            <a:spLocks noGrp="1" noChangeArrowheads="1"/>
          </p:cNvSpPr>
          <p:nvPr>
            <p:ph type="body" idx="1"/>
          </p:nvPr>
        </p:nvSpPr>
        <p:spPr>
          <a:xfrm>
            <a:off x="685800" y="1143000"/>
            <a:ext cx="7772400" cy="4953000"/>
          </a:xfrm>
        </p:spPr>
        <p:txBody>
          <a:bodyPr/>
          <a:lstStyle/>
          <a:p>
            <a:pPr>
              <a:lnSpc>
                <a:spcPct val="90000"/>
              </a:lnSpc>
            </a:pPr>
            <a:r>
              <a:rPr lang="en-US"/>
              <a:t>Attempt to see how visual information:</a:t>
            </a:r>
          </a:p>
          <a:p>
            <a:pPr lvl="1">
              <a:lnSpc>
                <a:spcPct val="90000"/>
              </a:lnSpc>
            </a:pPr>
            <a:r>
              <a:rPr lang="en-US"/>
              <a:t>Affects/aids mentoring tasks taking complex coordination </a:t>
            </a:r>
            <a:r>
              <a:rPr lang="en-US" sz="2000"/>
              <a:t>(fixing the bike)</a:t>
            </a:r>
          </a:p>
          <a:p>
            <a:pPr lvl="2">
              <a:lnSpc>
                <a:spcPct val="90000"/>
              </a:lnSpc>
            </a:pPr>
            <a:r>
              <a:rPr lang="en-US" sz="1800"/>
              <a:t>Task performance = #of tasks, completion time, repair quality</a:t>
            </a:r>
          </a:p>
          <a:p>
            <a:pPr lvl="3">
              <a:lnSpc>
                <a:spcPct val="90000"/>
              </a:lnSpc>
            </a:pPr>
            <a:r>
              <a:rPr lang="en-US" sz="1800" b="1"/>
              <a:t>Access to an expert helped, better communication tools had no effect. </a:t>
            </a:r>
            <a:endParaRPr lang="en-US" sz="1800"/>
          </a:p>
          <a:p>
            <a:pPr lvl="1">
              <a:lnSpc>
                <a:spcPct val="90000"/>
              </a:lnSpc>
            </a:pPr>
            <a:r>
              <a:rPr lang="en-US"/>
              <a:t>Affects the conversation about the task</a:t>
            </a:r>
          </a:p>
          <a:p>
            <a:pPr lvl="2">
              <a:lnSpc>
                <a:spcPct val="90000"/>
              </a:lnSpc>
            </a:pPr>
            <a:r>
              <a:rPr lang="en-US" sz="1800"/>
              <a:t>Explicitness of worker’s descriptions</a:t>
            </a:r>
            <a:endParaRPr lang="en-US"/>
          </a:p>
          <a:p>
            <a:pPr lvl="3">
              <a:lnSpc>
                <a:spcPct val="90000"/>
              </a:lnSpc>
            </a:pPr>
            <a:r>
              <a:rPr lang="en-US" sz="1800" b="1"/>
              <a:t>More explicit when no visual info available--and in describing their own state (“uh-huh”)</a:t>
            </a:r>
          </a:p>
          <a:p>
            <a:pPr lvl="3">
              <a:lnSpc>
                <a:spcPct val="90000"/>
              </a:lnSpc>
            </a:pPr>
            <a:r>
              <a:rPr lang="en-US" sz="1800" b="1"/>
              <a:t>Experts treated workers descriptions differently</a:t>
            </a:r>
            <a:endParaRPr lang="en-US" sz="1800"/>
          </a:p>
          <a:p>
            <a:pPr lvl="2">
              <a:lnSpc>
                <a:spcPct val="90000"/>
              </a:lnSpc>
            </a:pPr>
            <a:r>
              <a:rPr lang="en-US" sz="1800"/>
              <a:t>Value of helper’s instructions </a:t>
            </a:r>
          </a:p>
          <a:p>
            <a:pPr lvl="3">
              <a:lnSpc>
                <a:spcPct val="90000"/>
              </a:lnSpc>
            </a:pPr>
            <a:r>
              <a:rPr lang="en-US" sz="1600" b="1"/>
              <a:t>More instruction when worker can be seen</a:t>
            </a:r>
          </a:p>
          <a:p>
            <a:pPr lvl="1">
              <a:lnSpc>
                <a:spcPct val="90000"/>
              </a:lnSpc>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381000"/>
            <a:ext cx="7772400" cy="609600"/>
          </a:xfrm>
        </p:spPr>
        <p:txBody>
          <a:bodyPr/>
          <a:lstStyle/>
          <a:p>
            <a:r>
              <a:rPr lang="en-US" sz="2800"/>
              <a:t>Experiment 2 (video vs. audio vs. side-by-side)</a:t>
            </a:r>
            <a:endParaRPr lang="en-US" sz="3200"/>
          </a:p>
        </p:txBody>
      </p:sp>
      <p:sp>
        <p:nvSpPr>
          <p:cNvPr id="5123" name="Rectangle 3"/>
          <p:cNvSpPr>
            <a:spLocks noGrp="1" noChangeArrowheads="1"/>
          </p:cNvSpPr>
          <p:nvPr>
            <p:ph type="body" idx="1"/>
          </p:nvPr>
        </p:nvSpPr>
        <p:spPr>
          <a:xfrm>
            <a:off x="609600" y="1219200"/>
            <a:ext cx="7772400" cy="4953000"/>
          </a:xfrm>
        </p:spPr>
        <p:txBody>
          <a:bodyPr>
            <a:normAutofit lnSpcReduction="10000"/>
          </a:bodyPr>
          <a:lstStyle/>
          <a:p>
            <a:pPr>
              <a:lnSpc>
                <a:spcPct val="90000"/>
              </a:lnSpc>
            </a:pPr>
            <a:r>
              <a:rPr lang="en-US"/>
              <a:t>Task Performance</a:t>
            </a:r>
          </a:p>
          <a:p>
            <a:pPr lvl="1">
              <a:lnSpc>
                <a:spcPct val="90000"/>
              </a:lnSpc>
            </a:pPr>
            <a:r>
              <a:rPr lang="en-US" sz="2000"/>
              <a:t>Side by side = 25% faster</a:t>
            </a:r>
          </a:p>
          <a:p>
            <a:pPr lvl="1">
              <a:lnSpc>
                <a:spcPct val="90000"/>
              </a:lnSpc>
            </a:pPr>
            <a:r>
              <a:rPr lang="en-US" sz="2000"/>
              <a:t>Visual info received via video influenced dialogue, but didn’t improve performance.</a:t>
            </a:r>
          </a:p>
          <a:p>
            <a:pPr>
              <a:lnSpc>
                <a:spcPct val="90000"/>
              </a:lnSpc>
            </a:pPr>
            <a:r>
              <a:rPr lang="en-US"/>
              <a:t>Conversational Grounding</a:t>
            </a:r>
          </a:p>
          <a:p>
            <a:pPr lvl="1">
              <a:lnSpc>
                <a:spcPct val="90000"/>
              </a:lnSpc>
              <a:buFontTx/>
              <a:buNone/>
            </a:pPr>
            <a:r>
              <a:rPr lang="en-US" sz="2000"/>
              <a:t>- Side by side =more efficient  (fewer utterances, less acknowledgement)</a:t>
            </a:r>
          </a:p>
          <a:p>
            <a:pPr>
              <a:lnSpc>
                <a:spcPct val="90000"/>
              </a:lnSpc>
            </a:pPr>
            <a:r>
              <a:rPr lang="en-US"/>
              <a:t>Deixis</a:t>
            </a:r>
          </a:p>
          <a:p>
            <a:pPr lvl="1">
              <a:lnSpc>
                <a:spcPct val="90000"/>
              </a:lnSpc>
            </a:pPr>
            <a:r>
              <a:rPr lang="en-US" sz="2000"/>
              <a:t>Side by side had most.  </a:t>
            </a:r>
          </a:p>
          <a:p>
            <a:pPr lvl="1">
              <a:lnSpc>
                <a:spcPct val="90000"/>
              </a:lnSpc>
            </a:pPr>
            <a:r>
              <a:rPr lang="en-US" sz="2000"/>
              <a:t>In video, there may have been major reasons there was a lack of deictic expressions</a:t>
            </a:r>
          </a:p>
          <a:p>
            <a:pPr lvl="2">
              <a:lnSpc>
                <a:spcPct val="90000"/>
              </a:lnSpc>
            </a:pPr>
            <a:r>
              <a:rPr lang="en-US" sz="1800"/>
              <a:t>Workers did use deictic expressions, but helpers did not (based on shared environment). </a:t>
            </a:r>
          </a:p>
          <a:p>
            <a:pPr lvl="2">
              <a:lnSpc>
                <a:spcPct val="90000"/>
              </a:lnSpc>
            </a:pPr>
            <a:r>
              <a:rPr lang="en-US" sz="1800"/>
              <a:t>Also had to negotiate what “shared environment” was.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52400"/>
            <a:ext cx="8077200" cy="830997"/>
          </a:xfrm>
          <a:prstGeom prst="rect">
            <a:avLst/>
          </a:prstGeom>
        </p:spPr>
        <p:txBody>
          <a:bodyPr wrap="square">
            <a:spAutoFit/>
          </a:bodyPr>
          <a:lstStyle/>
          <a:p>
            <a:r>
              <a:rPr lang="en-US" sz="1600" b="1" dirty="0" err="1"/>
              <a:t>Gutwin</a:t>
            </a:r>
            <a:r>
              <a:rPr lang="en-US" sz="1600" b="1" dirty="0"/>
              <a:t>, C., and Greenberg S. </a:t>
            </a:r>
            <a:r>
              <a:rPr lang="en-US" sz="1600" dirty="0"/>
              <a:t>(2001) A Descriptive Framework of Workspace Awareness for Real-Time Groupware. </a:t>
            </a:r>
            <a:r>
              <a:rPr lang="en-US" sz="1600" i="1" dirty="0"/>
              <a:t>Computer Supported Cooperative Work,</a:t>
            </a:r>
            <a:r>
              <a:rPr lang="en-US" sz="1600" dirty="0"/>
              <a:t> </a:t>
            </a:r>
            <a:r>
              <a:rPr lang="en-US" sz="1600" dirty="0" err="1"/>
              <a:t>Kluwer</a:t>
            </a:r>
            <a:r>
              <a:rPr lang="en-US" sz="1600" dirty="0"/>
              <a:t> Academic Press.</a:t>
            </a:r>
          </a:p>
        </p:txBody>
      </p:sp>
      <p:sp>
        <p:nvSpPr>
          <p:cNvPr id="5" name="TextBox 4"/>
          <p:cNvSpPr txBox="1"/>
          <p:nvPr/>
        </p:nvSpPr>
        <p:spPr>
          <a:xfrm>
            <a:off x="1371600" y="1066800"/>
            <a:ext cx="7010400" cy="4524315"/>
          </a:xfrm>
          <a:prstGeom prst="rect">
            <a:avLst/>
          </a:prstGeom>
          <a:noFill/>
        </p:spPr>
        <p:txBody>
          <a:bodyPr wrap="square" rtlCol="0">
            <a:spAutoFit/>
          </a:bodyPr>
          <a:lstStyle/>
          <a:p>
            <a:r>
              <a:rPr lang="en-US" b="1" dirty="0" smtClean="0"/>
              <a:t>Goals:</a:t>
            </a:r>
            <a:r>
              <a:rPr lang="en-US" dirty="0" smtClean="0"/>
              <a:t> </a:t>
            </a:r>
          </a:p>
          <a:p>
            <a:pPr>
              <a:buFont typeface="Arial" pitchFamily="34" charset="0"/>
              <a:buChar char="•"/>
            </a:pPr>
            <a:r>
              <a:rPr lang="en-US" dirty="0" smtClean="0"/>
              <a:t> Develop Framework for Workspace Awareness</a:t>
            </a:r>
          </a:p>
          <a:p>
            <a:pPr>
              <a:buFont typeface="Arial" pitchFamily="34" charset="0"/>
              <a:buChar char="•"/>
            </a:pPr>
            <a:r>
              <a:rPr lang="en-US" dirty="0" smtClean="0"/>
              <a:t> Support </a:t>
            </a:r>
            <a:r>
              <a:rPr lang="en-US" dirty="0"/>
              <a:t>the design of groupware </a:t>
            </a:r>
            <a:r>
              <a:rPr lang="en-US" dirty="0" smtClean="0"/>
              <a:t>systems</a:t>
            </a:r>
          </a:p>
          <a:p>
            <a:pPr>
              <a:buFont typeface="Arial" pitchFamily="34" charset="0"/>
              <a:buChar char="•"/>
            </a:pPr>
            <a:r>
              <a:rPr lang="en-US" dirty="0"/>
              <a:t> H</a:t>
            </a:r>
            <a:r>
              <a:rPr lang="en-US" dirty="0" smtClean="0"/>
              <a:t>ypothesize </a:t>
            </a:r>
            <a:r>
              <a:rPr lang="en-US" dirty="0"/>
              <a:t>that enabling </a:t>
            </a:r>
            <a:r>
              <a:rPr lang="en-US" dirty="0" smtClean="0"/>
              <a:t>awareness </a:t>
            </a:r>
            <a:r>
              <a:rPr lang="en-US" dirty="0"/>
              <a:t>will increase </a:t>
            </a:r>
            <a:r>
              <a:rPr lang="en-US" dirty="0" smtClean="0"/>
              <a:t>performance</a:t>
            </a:r>
            <a:endParaRPr lang="en-US" b="1" dirty="0" smtClean="0"/>
          </a:p>
          <a:p>
            <a:endParaRPr lang="en-US" b="1" dirty="0"/>
          </a:p>
          <a:p>
            <a:r>
              <a:rPr lang="en-US" b="1" dirty="0" smtClean="0"/>
              <a:t>What is Workspace Awareness?</a:t>
            </a:r>
          </a:p>
          <a:p>
            <a:pPr>
              <a:buFont typeface="Arial" pitchFamily="34" charset="0"/>
              <a:buChar char="•"/>
            </a:pPr>
            <a:r>
              <a:rPr lang="en-US" dirty="0"/>
              <a:t> </a:t>
            </a:r>
            <a:r>
              <a:rPr lang="en-US" dirty="0" smtClean="0"/>
              <a:t>“Knowing what is going on”</a:t>
            </a:r>
            <a:endParaRPr lang="en-US" dirty="0"/>
          </a:p>
          <a:p>
            <a:pPr>
              <a:buFont typeface="Arial" pitchFamily="34" charset="0"/>
              <a:buChar char="•"/>
            </a:pPr>
            <a:r>
              <a:rPr lang="en-US" dirty="0" smtClean="0"/>
              <a:t> Up-to-the-moment </a:t>
            </a:r>
            <a:r>
              <a:rPr lang="en-US" dirty="0"/>
              <a:t>understanding of another person’s interaction with a shared workspace. </a:t>
            </a:r>
            <a:endParaRPr lang="en-US" dirty="0" smtClean="0"/>
          </a:p>
          <a:p>
            <a:pPr>
              <a:buFont typeface="Arial" pitchFamily="34" charset="0"/>
              <a:buChar char="•"/>
            </a:pPr>
            <a:r>
              <a:rPr lang="en-US" dirty="0" smtClean="0"/>
              <a:t>Perception-Action cycle</a:t>
            </a:r>
            <a:r>
              <a:rPr lang="en-US" dirty="0"/>
              <a:t>:</a:t>
            </a:r>
            <a:r>
              <a:rPr lang="en-US" dirty="0" smtClean="0"/>
              <a:t> </a:t>
            </a:r>
            <a:r>
              <a:rPr lang="en-US" dirty="0"/>
              <a:t>individuals </a:t>
            </a:r>
            <a:r>
              <a:rPr lang="en-US" dirty="0" smtClean="0"/>
              <a:t>constantly </a:t>
            </a:r>
            <a:r>
              <a:rPr lang="en-US" dirty="0"/>
              <a:t>perceiving and interpreting </a:t>
            </a:r>
            <a:r>
              <a:rPr lang="en-US" dirty="0" smtClean="0"/>
              <a:t>information</a:t>
            </a:r>
            <a:endParaRPr lang="en-US" dirty="0" smtClean="0"/>
          </a:p>
          <a:p>
            <a:endParaRPr lang="en-US" dirty="0"/>
          </a:p>
          <a:p>
            <a:r>
              <a:rPr lang="en-US" b="1" dirty="0" smtClean="0"/>
              <a:t>Why is Workspace Awareness Difficult in Groupware?</a:t>
            </a:r>
            <a:endParaRPr lang="en-US" dirty="0" smtClean="0"/>
          </a:p>
          <a:p>
            <a:pPr lvl="0">
              <a:buFont typeface="Arial" pitchFamily="34" charset="0"/>
              <a:buChar char="•"/>
            </a:pPr>
            <a:r>
              <a:rPr lang="en-US" dirty="0" smtClean="0"/>
              <a:t>Reduced availability of perceptual information</a:t>
            </a:r>
          </a:p>
          <a:p>
            <a:pPr lvl="0">
              <a:buFont typeface="Arial" pitchFamily="34" charset="0"/>
              <a:buChar char="•"/>
            </a:pPr>
            <a:r>
              <a:rPr lang="en-US" dirty="0" smtClean="0"/>
              <a:t>Interactions are more limited and less informative</a:t>
            </a:r>
          </a:p>
          <a:p>
            <a:pPr>
              <a:buFont typeface="Arial" pitchFamily="34" charset="0"/>
              <a:buChar char="•"/>
            </a:pPr>
            <a:r>
              <a:rPr lang="en-US" dirty="0" smtClean="0"/>
              <a:t>Systems do not present the data that </a:t>
            </a:r>
            <a:r>
              <a:rPr lang="en-US" i="1" dirty="0" smtClean="0"/>
              <a:t>is</a:t>
            </a:r>
            <a:r>
              <a:rPr lang="en-US" dirty="0" smtClean="0"/>
              <a:t> available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123</TotalTime>
  <Words>2747</Words>
  <Application>Microsoft Office PowerPoint</Application>
  <PresentationFormat>On-screen Show (4:3)</PresentationFormat>
  <Paragraphs>295</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Video as Data: Technical and Social Aspects of a Collaborative Multimedia Application (Nardi, Kuchinsky, Whittaker, Leichner, Schwarz, 1996)</vt:lpstr>
      <vt:lpstr>Slide 2</vt:lpstr>
      <vt:lpstr>Slide 3</vt:lpstr>
      <vt:lpstr>Slide 4</vt:lpstr>
      <vt:lpstr>Visual Information as Conversational Resource in Collaborative Tasks (Kraut, Fussell, and Siegel, 2003)</vt:lpstr>
      <vt:lpstr>Slide 6</vt:lpstr>
      <vt:lpstr>Experiment 1 (video vs. audio help)</vt:lpstr>
      <vt:lpstr>Experiment 2 (video vs. audio vs. side-by-side)</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Barley</dc:creator>
  <cp:lastModifiedBy>William Barley</cp:lastModifiedBy>
  <cp:revision>18</cp:revision>
  <dcterms:created xsi:type="dcterms:W3CDTF">2009-05-06T13:37:59Z</dcterms:created>
  <dcterms:modified xsi:type="dcterms:W3CDTF">2009-05-06T18:27:06Z</dcterms:modified>
</cp:coreProperties>
</file>